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72"/>
  </p:notesMasterIdLst>
  <p:handoutMasterIdLst>
    <p:handoutMasterId r:id="rId73"/>
  </p:handoutMasterIdLst>
  <p:sldIdLst>
    <p:sldId id="257" r:id="rId2"/>
    <p:sldId id="302" r:id="rId3"/>
    <p:sldId id="259" r:id="rId4"/>
    <p:sldId id="260" r:id="rId5"/>
    <p:sldId id="275" r:id="rId6"/>
    <p:sldId id="276" r:id="rId7"/>
    <p:sldId id="261" r:id="rId8"/>
    <p:sldId id="277" r:id="rId9"/>
    <p:sldId id="278" r:id="rId10"/>
    <p:sldId id="279" r:id="rId11"/>
    <p:sldId id="280" r:id="rId12"/>
    <p:sldId id="281" r:id="rId13"/>
    <p:sldId id="282" r:id="rId14"/>
    <p:sldId id="283" r:id="rId15"/>
    <p:sldId id="284" r:id="rId16"/>
    <p:sldId id="285" r:id="rId17"/>
    <p:sldId id="286" r:id="rId18"/>
    <p:sldId id="287" r:id="rId19"/>
    <p:sldId id="288" r:id="rId20"/>
    <p:sldId id="289" r:id="rId21"/>
    <p:sldId id="290" r:id="rId22"/>
    <p:sldId id="291" r:id="rId23"/>
    <p:sldId id="292" r:id="rId24"/>
    <p:sldId id="293" r:id="rId25"/>
    <p:sldId id="294" r:id="rId26"/>
    <p:sldId id="295" r:id="rId27"/>
    <p:sldId id="296" r:id="rId28"/>
    <p:sldId id="297" r:id="rId29"/>
    <p:sldId id="298" r:id="rId30"/>
    <p:sldId id="299" r:id="rId31"/>
    <p:sldId id="300" r:id="rId32"/>
    <p:sldId id="301" r:id="rId33"/>
    <p:sldId id="314" r:id="rId34"/>
    <p:sldId id="315" r:id="rId35"/>
    <p:sldId id="316" r:id="rId36"/>
    <p:sldId id="317" r:id="rId37"/>
    <p:sldId id="318" r:id="rId38"/>
    <p:sldId id="319" r:id="rId39"/>
    <p:sldId id="320" r:id="rId40"/>
    <p:sldId id="321" r:id="rId41"/>
    <p:sldId id="322" r:id="rId42"/>
    <p:sldId id="323" r:id="rId43"/>
    <p:sldId id="324" r:id="rId44"/>
    <p:sldId id="325" r:id="rId45"/>
    <p:sldId id="326" r:id="rId46"/>
    <p:sldId id="327" r:id="rId47"/>
    <p:sldId id="328" r:id="rId48"/>
    <p:sldId id="329" r:id="rId49"/>
    <p:sldId id="330" r:id="rId50"/>
    <p:sldId id="331" r:id="rId51"/>
    <p:sldId id="332" r:id="rId52"/>
    <p:sldId id="333" r:id="rId53"/>
    <p:sldId id="334" r:id="rId54"/>
    <p:sldId id="335" r:id="rId55"/>
    <p:sldId id="336" r:id="rId56"/>
    <p:sldId id="337" r:id="rId57"/>
    <p:sldId id="338" r:id="rId58"/>
    <p:sldId id="339" r:id="rId59"/>
    <p:sldId id="340" r:id="rId60"/>
    <p:sldId id="303" r:id="rId61"/>
    <p:sldId id="305" r:id="rId62"/>
    <p:sldId id="304" r:id="rId63"/>
    <p:sldId id="306" r:id="rId64"/>
    <p:sldId id="307" r:id="rId65"/>
    <p:sldId id="308" r:id="rId66"/>
    <p:sldId id="309" r:id="rId67"/>
    <p:sldId id="310" r:id="rId68"/>
    <p:sldId id="311" r:id="rId69"/>
    <p:sldId id="312" r:id="rId70"/>
    <p:sldId id="313" r:id="rId71"/>
  </p:sldIdLst>
  <p:sldSz cx="9144000" cy="6858000" type="screen4x3"/>
  <p:notesSz cx="7099300" cy="10234613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 userDrawn="1">
          <p15:clr>
            <a:srgbClr val="A4A3A4"/>
          </p15:clr>
        </p15:guide>
        <p15:guide id="2" pos="2236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3F9FB"/>
    <a:srgbClr val="F1F9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368" autoAdjust="0"/>
    <p:restoredTop sz="88093" autoAdjust="0"/>
  </p:normalViewPr>
  <p:slideViewPr>
    <p:cSldViewPr>
      <p:cViewPr varScale="1">
        <p:scale>
          <a:sx n="107" d="100"/>
          <a:sy n="107" d="100"/>
        </p:scale>
        <p:origin x="1806" y="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howGuides="1">
      <p:cViewPr varScale="1">
        <p:scale>
          <a:sx n="88" d="100"/>
          <a:sy n="88" d="100"/>
        </p:scale>
        <p:origin x="-3150" y="-114"/>
      </p:cViewPr>
      <p:guideLst>
        <p:guide orient="horz" pos="3224"/>
        <p:guide pos="223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2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4021295" y="2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251F2E1E-6C42-445F-BA9C-40D122B50336}" type="datetimeFigureOut">
              <a:rPr lang="ko-KR" altLang="en-US" smtClean="0"/>
              <a:pPr/>
              <a:t>2013-10-22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1" y="9721108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4021295" y="9721108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F4CA8585-5289-4261-8090-82791610137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3362268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2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021295" y="2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EF5350BE-8273-47B8-AC82-9C20F07B5079}" type="datetimeFigureOut">
              <a:rPr lang="ko-KR" altLang="en-US" smtClean="0"/>
              <a:pPr/>
              <a:t>2013-10-22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vert="horz" lIns="99048" tIns="49524" rIns="99048" bIns="49524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1" y="9721108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021295" y="9721108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E18504A9-FEE8-4B2D-AABC-AA20FAE5FDB1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137233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8675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ko-KR" altLang="en-US" dirty="0" smtClean="0"/>
          </a:p>
        </p:txBody>
      </p:sp>
      <p:sp>
        <p:nvSpPr>
          <p:cNvPr id="28676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D201814-BEA2-4BB0-A338-D1B8A54C9D54}" type="slidenum">
              <a:rPr lang="en-US" altLang="ko-KR" smtClean="0"/>
              <a:pPr/>
              <a:t>1</a:t>
            </a:fld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8039713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8504A9-FEE8-4B2D-AABC-AA20FAE5FDB1}" type="slidenum">
              <a:rPr lang="ko-KR" altLang="en-US" smtClean="0"/>
              <a:pPr/>
              <a:t>16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00491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8504A9-FEE8-4B2D-AABC-AA20FAE5FDB1}" type="slidenum">
              <a:rPr lang="ko-KR" altLang="en-US" smtClean="0"/>
              <a:pPr/>
              <a:t>17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326887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8504A9-FEE8-4B2D-AABC-AA20FAE5FDB1}" type="slidenum">
              <a:rPr lang="ko-KR" altLang="en-US" smtClean="0"/>
              <a:pPr/>
              <a:t>18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436524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8504A9-FEE8-4B2D-AABC-AA20FAE5FDB1}" type="slidenum">
              <a:rPr lang="ko-KR" altLang="en-US" smtClean="0"/>
              <a:pPr/>
              <a:t>19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667344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8504A9-FEE8-4B2D-AABC-AA20FAE5FDB1}" type="slidenum">
              <a:rPr lang="ko-KR" altLang="en-US" smtClean="0"/>
              <a:pPr/>
              <a:t>20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563123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8504A9-FEE8-4B2D-AABC-AA20FAE5FDB1}" type="slidenum">
              <a:rPr lang="ko-KR" altLang="en-US" smtClean="0"/>
              <a:pPr/>
              <a:t>21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549338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8504A9-FEE8-4B2D-AABC-AA20FAE5FDB1}" type="slidenum">
              <a:rPr lang="ko-KR" altLang="en-US" smtClean="0"/>
              <a:pPr/>
              <a:t>22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299536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8504A9-FEE8-4B2D-AABC-AA20FAE5FDB1}" type="slidenum">
              <a:rPr lang="ko-KR" altLang="en-US" smtClean="0"/>
              <a:pPr/>
              <a:t>23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146472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8504A9-FEE8-4B2D-AABC-AA20FAE5FDB1}" type="slidenum">
              <a:rPr lang="ko-KR" altLang="en-US" smtClean="0"/>
              <a:pPr/>
              <a:t>24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209223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8504A9-FEE8-4B2D-AABC-AA20FAE5FDB1}" type="slidenum">
              <a:rPr lang="ko-KR" altLang="en-US" smtClean="0"/>
              <a:pPr/>
              <a:t>25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805440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8675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ko-KR" altLang="en-US" dirty="0" smtClean="0"/>
          </a:p>
        </p:txBody>
      </p:sp>
      <p:sp>
        <p:nvSpPr>
          <p:cNvPr id="28676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D201814-BEA2-4BB0-A338-D1B8A54C9D54}" type="slidenum">
              <a:rPr lang="en-US" altLang="ko-KR" smtClean="0"/>
              <a:pPr/>
              <a:t>2</a:t>
            </a:fld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41274531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8504A9-FEE8-4B2D-AABC-AA20FAE5FDB1}" type="slidenum">
              <a:rPr lang="ko-KR" altLang="en-US" smtClean="0"/>
              <a:pPr/>
              <a:t>26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7740734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8504A9-FEE8-4B2D-AABC-AA20FAE5FDB1}" type="slidenum">
              <a:rPr lang="ko-KR" altLang="en-US" smtClean="0"/>
              <a:pPr/>
              <a:t>27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3924524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8504A9-FEE8-4B2D-AABC-AA20FAE5FDB1}" type="slidenum">
              <a:rPr lang="ko-KR" altLang="en-US" smtClean="0"/>
              <a:pPr/>
              <a:t>28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5022825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8504A9-FEE8-4B2D-AABC-AA20FAE5FDB1}" type="slidenum">
              <a:rPr lang="ko-KR" altLang="en-US" smtClean="0"/>
              <a:pPr/>
              <a:t>29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3339526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8504A9-FEE8-4B2D-AABC-AA20FAE5FDB1}" type="slidenum">
              <a:rPr lang="ko-KR" altLang="en-US" smtClean="0"/>
              <a:pPr/>
              <a:t>30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9302664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8504A9-FEE8-4B2D-AABC-AA20FAE5FDB1}" type="slidenum">
              <a:rPr lang="ko-KR" altLang="en-US" smtClean="0"/>
              <a:pPr/>
              <a:t>31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0135430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8504A9-FEE8-4B2D-AABC-AA20FAE5FDB1}" type="slidenum">
              <a:rPr lang="ko-KR" altLang="en-US" smtClean="0"/>
              <a:pPr/>
              <a:t>32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4312741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8675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ko-KR" altLang="en-US" dirty="0" smtClean="0"/>
          </a:p>
        </p:txBody>
      </p:sp>
      <p:sp>
        <p:nvSpPr>
          <p:cNvPr id="28676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D201814-BEA2-4BB0-A338-D1B8A54C9D54}" type="slidenum">
              <a:rPr lang="en-US" altLang="ko-KR" smtClean="0"/>
              <a:pPr/>
              <a:t>33</a:t>
            </a:fld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49734526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8504A9-FEE8-4B2D-AABC-AA20FAE5FDB1}" type="slidenum">
              <a:rPr lang="ko-KR" altLang="en-US" smtClean="0"/>
              <a:pPr/>
              <a:t>34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2737101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8504A9-FEE8-4B2D-AABC-AA20FAE5FDB1}" type="slidenum">
              <a:rPr lang="ko-KR" altLang="en-US" smtClean="0"/>
              <a:pPr/>
              <a:t>35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97472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8504A9-FEE8-4B2D-AABC-AA20FAE5FDB1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831649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8504A9-FEE8-4B2D-AABC-AA20FAE5FDB1}" type="slidenum">
              <a:rPr lang="ko-KR" altLang="en-US" smtClean="0"/>
              <a:pPr/>
              <a:t>36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1016638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8504A9-FEE8-4B2D-AABC-AA20FAE5FDB1}" type="slidenum">
              <a:rPr lang="ko-KR" altLang="en-US" smtClean="0"/>
              <a:pPr/>
              <a:t>37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8319723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8504A9-FEE8-4B2D-AABC-AA20FAE5FDB1}" type="slidenum">
              <a:rPr lang="ko-KR" altLang="en-US" smtClean="0"/>
              <a:pPr/>
              <a:t>38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4170620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8504A9-FEE8-4B2D-AABC-AA20FAE5FDB1}" type="slidenum">
              <a:rPr lang="ko-KR" altLang="en-US" smtClean="0"/>
              <a:pPr/>
              <a:t>39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7803824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8504A9-FEE8-4B2D-AABC-AA20FAE5FDB1}" type="slidenum">
              <a:rPr lang="ko-KR" altLang="en-US" smtClean="0"/>
              <a:pPr/>
              <a:t>40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645698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8504A9-FEE8-4B2D-AABC-AA20FAE5FDB1}" type="slidenum">
              <a:rPr lang="ko-KR" altLang="en-US" smtClean="0"/>
              <a:pPr/>
              <a:t>41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8249305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8504A9-FEE8-4B2D-AABC-AA20FAE5FDB1}" type="slidenum">
              <a:rPr lang="ko-KR" altLang="en-US" smtClean="0"/>
              <a:pPr/>
              <a:t>42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0460347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8504A9-FEE8-4B2D-AABC-AA20FAE5FDB1}" type="slidenum">
              <a:rPr lang="ko-KR" altLang="en-US" smtClean="0"/>
              <a:pPr/>
              <a:t>43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8450331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8504A9-FEE8-4B2D-AABC-AA20FAE5FDB1}" type="slidenum">
              <a:rPr lang="ko-KR" altLang="en-US" smtClean="0"/>
              <a:pPr/>
              <a:t>44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0906356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8504A9-FEE8-4B2D-AABC-AA20FAE5FDB1}" type="slidenum">
              <a:rPr lang="ko-KR" altLang="en-US" smtClean="0"/>
              <a:pPr/>
              <a:t>45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064908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8504A9-FEE8-4B2D-AABC-AA20FAE5FDB1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196707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8504A9-FEE8-4B2D-AABC-AA20FAE5FDB1}" type="slidenum">
              <a:rPr lang="ko-KR" altLang="en-US" smtClean="0"/>
              <a:pPr/>
              <a:t>46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9989735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8504A9-FEE8-4B2D-AABC-AA20FAE5FDB1}" type="slidenum">
              <a:rPr lang="ko-KR" altLang="en-US" smtClean="0"/>
              <a:pPr/>
              <a:t>47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2380098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8504A9-FEE8-4B2D-AABC-AA20FAE5FDB1}" type="slidenum">
              <a:rPr lang="ko-KR" altLang="en-US" smtClean="0"/>
              <a:pPr/>
              <a:t>48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3800800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8504A9-FEE8-4B2D-AABC-AA20FAE5FDB1}" type="slidenum">
              <a:rPr lang="ko-KR" altLang="en-US" smtClean="0"/>
              <a:pPr/>
              <a:t>49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8953809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8504A9-FEE8-4B2D-AABC-AA20FAE5FDB1}" type="slidenum">
              <a:rPr lang="ko-KR" altLang="en-US" smtClean="0"/>
              <a:pPr/>
              <a:t>50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046186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8504A9-FEE8-4B2D-AABC-AA20FAE5FDB1}" type="slidenum">
              <a:rPr lang="ko-KR" altLang="en-US" smtClean="0"/>
              <a:pPr/>
              <a:t>51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833872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8504A9-FEE8-4B2D-AABC-AA20FAE5FDB1}" type="slidenum">
              <a:rPr lang="ko-KR" altLang="en-US" smtClean="0"/>
              <a:pPr/>
              <a:t>52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1015319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8504A9-FEE8-4B2D-AABC-AA20FAE5FDB1}" type="slidenum">
              <a:rPr lang="ko-KR" altLang="en-US" smtClean="0"/>
              <a:pPr/>
              <a:t>53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0007475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8504A9-FEE8-4B2D-AABC-AA20FAE5FDB1}" type="slidenum">
              <a:rPr lang="ko-KR" altLang="en-US" smtClean="0"/>
              <a:pPr/>
              <a:t>54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8301878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8504A9-FEE8-4B2D-AABC-AA20FAE5FDB1}" type="slidenum">
              <a:rPr lang="ko-KR" altLang="en-US" smtClean="0"/>
              <a:pPr/>
              <a:t>55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248709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8504A9-FEE8-4B2D-AABC-AA20FAE5FDB1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765325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8504A9-FEE8-4B2D-AABC-AA20FAE5FDB1}" type="slidenum">
              <a:rPr lang="ko-KR" altLang="en-US" smtClean="0"/>
              <a:pPr/>
              <a:t>56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348764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8504A9-FEE8-4B2D-AABC-AA20FAE5FDB1}" type="slidenum">
              <a:rPr lang="ko-KR" altLang="en-US" smtClean="0"/>
              <a:pPr/>
              <a:t>57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3102024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8504A9-FEE8-4B2D-AABC-AA20FAE5FDB1}" type="slidenum">
              <a:rPr lang="ko-KR" altLang="en-US" smtClean="0"/>
              <a:pPr/>
              <a:t>58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5786976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8504A9-FEE8-4B2D-AABC-AA20FAE5FDB1}" type="slidenum">
              <a:rPr lang="ko-KR" altLang="en-US" smtClean="0"/>
              <a:pPr/>
              <a:t>59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3115408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8675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ko-KR" altLang="en-US" dirty="0" smtClean="0"/>
          </a:p>
        </p:txBody>
      </p:sp>
      <p:sp>
        <p:nvSpPr>
          <p:cNvPr id="28676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D201814-BEA2-4BB0-A338-D1B8A54C9D54}" type="slidenum">
              <a:rPr lang="en-US" altLang="ko-KR" smtClean="0"/>
              <a:pPr/>
              <a:t>60</a:t>
            </a:fld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69294059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8504A9-FEE8-4B2D-AABC-AA20FAE5FDB1}" type="slidenum">
              <a:rPr lang="ko-KR" altLang="en-US" smtClean="0"/>
              <a:pPr/>
              <a:t>61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0859547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8504A9-FEE8-4B2D-AABC-AA20FAE5FDB1}" type="slidenum">
              <a:rPr lang="ko-KR" altLang="en-US" smtClean="0"/>
              <a:pPr/>
              <a:t>62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2512357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8504A9-FEE8-4B2D-AABC-AA20FAE5FDB1}" type="slidenum">
              <a:rPr lang="ko-KR" altLang="en-US" smtClean="0"/>
              <a:pPr/>
              <a:t>63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0768932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8504A9-FEE8-4B2D-AABC-AA20FAE5FDB1}" type="slidenum">
              <a:rPr lang="ko-KR" altLang="en-US" smtClean="0"/>
              <a:pPr/>
              <a:t>64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2268347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8504A9-FEE8-4B2D-AABC-AA20FAE5FDB1}" type="slidenum">
              <a:rPr lang="ko-KR" altLang="en-US" smtClean="0"/>
              <a:pPr/>
              <a:t>65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979193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8504A9-FEE8-4B2D-AABC-AA20FAE5FDB1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580995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8504A9-FEE8-4B2D-AABC-AA20FAE5FDB1}" type="slidenum">
              <a:rPr lang="ko-KR" altLang="en-US" smtClean="0"/>
              <a:pPr/>
              <a:t>66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2564562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8504A9-FEE8-4B2D-AABC-AA20FAE5FDB1}" type="slidenum">
              <a:rPr lang="ko-KR" altLang="en-US" smtClean="0"/>
              <a:pPr/>
              <a:t>67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050968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8504A9-FEE8-4B2D-AABC-AA20FAE5FDB1}" type="slidenum">
              <a:rPr lang="ko-KR" altLang="en-US" smtClean="0"/>
              <a:pPr/>
              <a:t>68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50019619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8504A9-FEE8-4B2D-AABC-AA20FAE5FDB1}" type="slidenum">
              <a:rPr lang="ko-KR" altLang="en-US" smtClean="0"/>
              <a:pPr/>
              <a:t>69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66147326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8504A9-FEE8-4B2D-AABC-AA20FAE5FDB1}" type="slidenum">
              <a:rPr lang="ko-KR" altLang="en-US" smtClean="0"/>
              <a:pPr/>
              <a:t>70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664182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8504A9-FEE8-4B2D-AABC-AA20FAE5FDB1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1605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8504A9-FEE8-4B2D-AABC-AA20FAE5FDB1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83654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8504A9-FEE8-4B2D-AABC-AA20FAE5FDB1}" type="slidenum">
              <a:rPr lang="ko-KR" altLang="en-US" smtClean="0"/>
              <a:pPr/>
              <a:t>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164280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1257300" y="2971800"/>
            <a:ext cx="6629400" cy="838200"/>
            <a:chOff x="792" y="1872"/>
            <a:chExt cx="4176" cy="528"/>
          </a:xfrm>
        </p:grpSpPr>
        <p:sp>
          <p:nvSpPr>
            <p:cNvPr id="5" name="Rectangle 3"/>
            <p:cNvSpPr>
              <a:spLocks noChangeArrowheads="1"/>
            </p:cNvSpPr>
            <p:nvPr/>
          </p:nvSpPr>
          <p:spPr bwMode="auto">
            <a:xfrm>
              <a:off x="792" y="1927"/>
              <a:ext cx="4176" cy="396"/>
            </a:xfrm>
            <a:prstGeom prst="rect">
              <a:avLst/>
            </a:prstGeom>
            <a:noFill/>
            <a:ln w="38100">
              <a:solidFill>
                <a:schemeClr val="accent2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 dirty="0"/>
            </a:p>
          </p:txBody>
        </p:sp>
        <p:sp>
          <p:nvSpPr>
            <p:cNvPr id="6" name="Rectangle 4"/>
            <p:cNvSpPr>
              <a:spLocks noChangeArrowheads="1"/>
            </p:cNvSpPr>
            <p:nvPr/>
          </p:nvSpPr>
          <p:spPr bwMode="white">
            <a:xfrm>
              <a:off x="1008" y="1872"/>
              <a:ext cx="3744" cy="528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 dirty="0"/>
            </a:p>
          </p:txBody>
        </p:sp>
      </p:grp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0" y="0"/>
            <a:ext cx="9144000" cy="914400"/>
          </a:xfrm>
          <a:prstGeom prst="rect">
            <a:avLst/>
          </a:prstGeom>
          <a:solidFill>
            <a:schemeClr val="hlink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 dirty="0"/>
          </a:p>
        </p:txBody>
      </p:sp>
      <p:sp>
        <p:nvSpPr>
          <p:cNvPr id="8" name="Rectangle 8"/>
          <p:cNvSpPr>
            <a:spLocks noChangeArrowheads="1"/>
          </p:cNvSpPr>
          <p:nvPr/>
        </p:nvSpPr>
        <p:spPr bwMode="white">
          <a:xfrm>
            <a:off x="1828800" y="152400"/>
            <a:ext cx="71628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r" eaLnBrk="1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None/>
              <a:defRPr/>
            </a:pPr>
            <a:r>
              <a:rPr lang="en-US" altLang="ko-KR" sz="4400" b="1" i="1" dirty="0" smtClean="0">
                <a:solidFill>
                  <a:schemeClr val="bg1"/>
                </a:solidFill>
                <a:latin typeface="Arial Black" pitchFamily="34" charset="0"/>
              </a:rPr>
              <a:t>3ds</a:t>
            </a:r>
            <a:r>
              <a:rPr lang="en-US" altLang="ko-KR" sz="4400" b="1" i="1" baseline="0" dirty="0" smtClean="0">
                <a:solidFill>
                  <a:schemeClr val="bg1"/>
                </a:solidFill>
                <a:latin typeface="Arial Black" pitchFamily="34" charset="0"/>
              </a:rPr>
              <a:t> MAX</a:t>
            </a:r>
            <a:endParaRPr lang="en-US" altLang="ko-KR" sz="4400" b="1" i="1" dirty="0" smtClean="0">
              <a:solidFill>
                <a:schemeClr val="bg1"/>
              </a:solidFill>
              <a:latin typeface="Arial Black" pitchFamily="34" charset="0"/>
            </a:endParaRP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ctrTitle"/>
          </p:nvPr>
        </p:nvSpPr>
        <p:spPr>
          <a:xfrm>
            <a:off x="1600200" y="2692400"/>
            <a:ext cx="5943600" cy="1295400"/>
          </a:xfrm>
          <a:noFill/>
        </p:spPr>
        <p:txBody>
          <a:bodyPr/>
          <a:lstStyle>
            <a:lvl1pPr algn="ctr">
              <a:defRPr sz="3600"/>
            </a:lvl1pPr>
          </a:lstStyle>
          <a:p>
            <a:r>
              <a:rPr lang="en-US" altLang="ko-KR" dirty="0"/>
              <a:t>Click to edit Master title style</a:t>
            </a:r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914400" y="4140200"/>
            <a:ext cx="7315200" cy="1371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2600" b="1"/>
            </a:lvl1pPr>
          </a:lstStyle>
          <a:p>
            <a:r>
              <a:rPr lang="en-US" altLang="ko-KR"/>
              <a:t>Click to edit Master subtitle style</a:t>
            </a:r>
          </a:p>
        </p:txBody>
      </p:sp>
      <p:sp>
        <p:nvSpPr>
          <p:cNvPr id="16" name="Rectangle 9"/>
          <p:cNvSpPr>
            <a:spLocks noChangeArrowheads="1"/>
          </p:cNvSpPr>
          <p:nvPr userDrawn="1"/>
        </p:nvSpPr>
        <p:spPr bwMode="auto">
          <a:xfrm>
            <a:off x="0" y="6540500"/>
            <a:ext cx="9144000" cy="317500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defRPr/>
            </a:pPr>
            <a:endParaRPr lang="ko-KR" altLang="en-US" dirty="0" smtClean="0"/>
          </a:p>
        </p:txBody>
      </p:sp>
      <p:sp>
        <p:nvSpPr>
          <p:cNvPr id="17" name="Rectangle 1028"/>
          <p:cNvSpPr>
            <a:spLocks noChangeArrowheads="1"/>
          </p:cNvSpPr>
          <p:nvPr userDrawn="1"/>
        </p:nvSpPr>
        <p:spPr bwMode="auto">
          <a:xfrm>
            <a:off x="0" y="6540500"/>
            <a:ext cx="2362200" cy="304800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defRPr/>
            </a:pPr>
            <a:endParaRPr lang="ko-KR" altLang="en-US" dirty="0" smtClean="0"/>
          </a:p>
        </p:txBody>
      </p:sp>
      <p:sp>
        <p:nvSpPr>
          <p:cNvPr id="18" name="Text Box 1036"/>
          <p:cNvSpPr txBox="1">
            <a:spLocks noChangeArrowheads="1"/>
          </p:cNvSpPr>
          <p:nvPr userDrawn="1"/>
        </p:nvSpPr>
        <p:spPr bwMode="auto">
          <a:xfrm>
            <a:off x="7686675" y="6561138"/>
            <a:ext cx="1447800" cy="274637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ko-KR" altLang="en-US" sz="1200" b="1" dirty="0">
                <a:solidFill>
                  <a:schemeClr val="hlin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디지털 미디어학과</a:t>
            </a:r>
            <a:endParaRPr lang="en-US" altLang="ko-KR" sz="1200" b="1" dirty="0">
              <a:solidFill>
                <a:schemeClr val="hlink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함초롬돋움" pitchFamily="18" charset="-127"/>
              <a:ea typeface="함초롬돋움" pitchFamily="18" charset="-127"/>
              <a:cs typeface="함초롬돋움" pitchFamily="18" charset="-127"/>
            </a:endParaRPr>
          </a:p>
        </p:txBody>
      </p:sp>
      <p:pic>
        <p:nvPicPr>
          <p:cNvPr id="19" name="Picture 72" descr="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213" y="6308725"/>
            <a:ext cx="1439863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48450" y="285750"/>
            <a:ext cx="2038350" cy="5886450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533400" y="285750"/>
            <a:ext cx="5962650" cy="5886450"/>
          </a:xfrm>
        </p:spPr>
        <p:txBody>
          <a:bodyPr vert="eaVert"/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00034" y="285728"/>
            <a:ext cx="7010400" cy="762000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533400" y="1447800"/>
            <a:ext cx="40005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86300" y="1447800"/>
            <a:ext cx="40005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 dirty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Line 1026"/>
          <p:cNvSpPr>
            <a:spLocks noChangeShapeType="1"/>
          </p:cNvSpPr>
          <p:nvPr/>
        </p:nvSpPr>
        <p:spPr bwMode="ltGray">
          <a:xfrm>
            <a:off x="533400" y="1143000"/>
            <a:ext cx="7239000" cy="0"/>
          </a:xfrm>
          <a:prstGeom prst="line">
            <a:avLst/>
          </a:prstGeom>
          <a:noFill/>
          <a:ln w="28575">
            <a:solidFill>
              <a:srgbClr val="333399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ko-KR" altLang="en-US" dirty="0"/>
          </a:p>
        </p:txBody>
      </p:sp>
      <p:sp>
        <p:nvSpPr>
          <p:cNvPr id="3077" name="Rectangle 1029"/>
          <p:cNvSpPr>
            <a:spLocks noChangeArrowheads="1"/>
          </p:cNvSpPr>
          <p:nvPr/>
        </p:nvSpPr>
        <p:spPr bwMode="auto">
          <a:xfrm>
            <a:off x="8077200" y="228600"/>
            <a:ext cx="838200" cy="819150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 dirty="0"/>
          </a:p>
        </p:txBody>
      </p:sp>
      <p:sp>
        <p:nvSpPr>
          <p:cNvPr id="3078" name="Rectangle 1030"/>
          <p:cNvSpPr>
            <a:spLocks noChangeArrowheads="1"/>
          </p:cNvSpPr>
          <p:nvPr/>
        </p:nvSpPr>
        <p:spPr bwMode="auto">
          <a:xfrm>
            <a:off x="7734300" y="381000"/>
            <a:ext cx="990600" cy="914400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 dirty="0"/>
          </a:p>
        </p:txBody>
      </p:sp>
      <p:sp>
        <p:nvSpPr>
          <p:cNvPr id="1031" name="Rectangle 1031"/>
          <p:cNvSpPr>
            <a:spLocks noGrp="1" noChangeArrowheads="1"/>
          </p:cNvSpPr>
          <p:nvPr>
            <p:ph type="body" idx="1"/>
          </p:nvPr>
        </p:nvSpPr>
        <p:spPr bwMode="auto">
          <a:xfrm>
            <a:off x="533400" y="1447800"/>
            <a:ext cx="8153400" cy="472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 dirty="0" smtClean="0"/>
              <a:t>Click to edit Master text styles</a:t>
            </a:r>
          </a:p>
          <a:p>
            <a:pPr lvl="1"/>
            <a:r>
              <a:rPr lang="en-US" altLang="ko-KR" dirty="0" smtClean="0"/>
              <a:t> Second level</a:t>
            </a:r>
          </a:p>
          <a:p>
            <a:pPr lvl="2"/>
            <a:r>
              <a:rPr lang="en-US" altLang="ko-KR" dirty="0" smtClean="0"/>
              <a:t>Third level</a:t>
            </a:r>
          </a:p>
          <a:p>
            <a:pPr lvl="3"/>
            <a:r>
              <a:rPr lang="en-US" altLang="ko-KR" dirty="0" smtClean="0"/>
              <a:t>Fourth level</a:t>
            </a:r>
          </a:p>
          <a:p>
            <a:pPr lvl="4"/>
            <a:r>
              <a:rPr lang="en-US" altLang="ko-KR" dirty="0" smtClean="0"/>
              <a:t>Fifth level</a:t>
            </a:r>
          </a:p>
        </p:txBody>
      </p:sp>
      <p:sp>
        <p:nvSpPr>
          <p:cNvPr id="3082" name="Rectangle 1034"/>
          <p:cNvSpPr>
            <a:spLocks noChangeArrowheads="1"/>
          </p:cNvSpPr>
          <p:nvPr/>
        </p:nvSpPr>
        <p:spPr bwMode="white">
          <a:xfrm>
            <a:off x="7696200" y="685800"/>
            <a:ext cx="10287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r">
              <a:defRPr/>
            </a:pPr>
            <a:endParaRPr lang="en-US" altLang="ko-KR" sz="2000" dirty="0">
              <a:solidFill>
                <a:schemeClr val="bg1"/>
              </a:solidFill>
              <a:latin typeface="Arial Black" pitchFamily="34" charset="0"/>
            </a:endParaRPr>
          </a:p>
        </p:txBody>
      </p:sp>
      <p:sp>
        <p:nvSpPr>
          <p:cNvPr id="1033" name="Rectangle 1035"/>
          <p:cNvSpPr>
            <a:spLocks noGrp="1" noChangeArrowheads="1"/>
          </p:cNvSpPr>
          <p:nvPr>
            <p:ph type="title"/>
          </p:nvPr>
        </p:nvSpPr>
        <p:spPr bwMode="auto">
          <a:xfrm>
            <a:off x="533400" y="285750"/>
            <a:ext cx="7010400" cy="762000"/>
          </a:xfrm>
          <a:prstGeom prst="rect">
            <a:avLst/>
          </a:prstGeom>
          <a:solidFill>
            <a:schemeClr val="hlink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 dirty="0" smtClean="0"/>
              <a:t>Click to edit Master title style</a:t>
            </a:r>
          </a:p>
        </p:txBody>
      </p:sp>
      <p:sp>
        <p:nvSpPr>
          <p:cNvPr id="11" name="Rectangle 1034"/>
          <p:cNvSpPr>
            <a:spLocks noChangeArrowheads="1"/>
          </p:cNvSpPr>
          <p:nvPr userDrawn="1"/>
        </p:nvSpPr>
        <p:spPr bwMode="white">
          <a:xfrm>
            <a:off x="7600950" y="533400"/>
            <a:ext cx="10287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r" eaLnBrk="1" hangingPunct="1">
              <a:defRPr/>
            </a:pPr>
            <a:r>
              <a:rPr lang="en-US" altLang="ko-KR" sz="120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3ds MAX</a:t>
            </a:r>
          </a:p>
        </p:txBody>
      </p:sp>
      <p:sp>
        <p:nvSpPr>
          <p:cNvPr id="16" name="Rectangle 9"/>
          <p:cNvSpPr>
            <a:spLocks noChangeArrowheads="1"/>
          </p:cNvSpPr>
          <p:nvPr userDrawn="1"/>
        </p:nvSpPr>
        <p:spPr bwMode="auto">
          <a:xfrm>
            <a:off x="0" y="6540500"/>
            <a:ext cx="9144000" cy="317500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defRPr/>
            </a:pPr>
            <a:endParaRPr lang="ko-KR" altLang="en-US" dirty="0" smtClean="0"/>
          </a:p>
        </p:txBody>
      </p:sp>
      <p:sp>
        <p:nvSpPr>
          <p:cNvPr id="18" name="Rectangle 1028"/>
          <p:cNvSpPr>
            <a:spLocks noChangeArrowheads="1"/>
          </p:cNvSpPr>
          <p:nvPr userDrawn="1"/>
        </p:nvSpPr>
        <p:spPr bwMode="auto">
          <a:xfrm>
            <a:off x="0" y="6540500"/>
            <a:ext cx="2362200" cy="304800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defRPr/>
            </a:pPr>
            <a:endParaRPr lang="ko-KR" altLang="en-US" dirty="0" smtClean="0"/>
          </a:p>
        </p:txBody>
      </p:sp>
      <p:sp>
        <p:nvSpPr>
          <p:cNvPr id="19" name="Text Box 1036"/>
          <p:cNvSpPr txBox="1">
            <a:spLocks noChangeArrowheads="1"/>
          </p:cNvSpPr>
          <p:nvPr userDrawn="1"/>
        </p:nvSpPr>
        <p:spPr bwMode="auto">
          <a:xfrm>
            <a:off x="7686675" y="6561138"/>
            <a:ext cx="1447800" cy="274637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ko-KR" altLang="en-US" sz="1200" b="1" dirty="0">
                <a:solidFill>
                  <a:schemeClr val="hlin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디지털 미디어학과</a:t>
            </a:r>
            <a:endParaRPr lang="en-US" altLang="ko-KR" sz="1200" b="1" dirty="0">
              <a:solidFill>
                <a:schemeClr val="hlink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함초롬돋움" pitchFamily="18" charset="-127"/>
              <a:ea typeface="함초롬돋움" pitchFamily="18" charset="-127"/>
              <a:cs typeface="함초롬돋움" pitchFamily="18" charset="-127"/>
            </a:endParaRPr>
          </a:p>
        </p:txBody>
      </p:sp>
      <p:pic>
        <p:nvPicPr>
          <p:cNvPr id="20" name="Picture 72" descr="2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213" y="6308725"/>
            <a:ext cx="1439863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i="1">
          <a:solidFill>
            <a:schemeClr val="tx2"/>
          </a:solidFill>
          <a:latin typeface="맑은 고딕" pitchFamily="50" charset="-127"/>
          <a:ea typeface="맑은 고딕" pitchFamily="50" charset="-127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i="1">
          <a:solidFill>
            <a:schemeClr val="tx2"/>
          </a:solidFill>
          <a:latin typeface="Arial Black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i="1">
          <a:solidFill>
            <a:schemeClr val="tx2"/>
          </a:solidFill>
          <a:latin typeface="Arial Black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i="1">
          <a:solidFill>
            <a:schemeClr val="tx2"/>
          </a:solidFill>
          <a:latin typeface="Arial Black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i="1">
          <a:solidFill>
            <a:schemeClr val="tx2"/>
          </a:solidFill>
          <a:latin typeface="Arial Black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 i="1">
          <a:solidFill>
            <a:schemeClr val="tx2"/>
          </a:solidFill>
          <a:latin typeface="Arial Black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 i="1">
          <a:solidFill>
            <a:schemeClr val="tx2"/>
          </a:solidFill>
          <a:latin typeface="Arial Black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 i="1">
          <a:solidFill>
            <a:schemeClr val="tx2"/>
          </a:solidFill>
          <a:latin typeface="Arial Black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 i="1">
          <a:solidFill>
            <a:schemeClr val="tx2"/>
          </a:solidFill>
          <a:latin typeface="Arial Black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80000"/>
        <a:buFont typeface="Wingdings" pitchFamily="2" charset="2"/>
        <a:buChar char="n"/>
        <a:defRPr sz="28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80000"/>
        <a:buFont typeface="Wingdings" pitchFamily="2" charset="2"/>
        <a:buChar char="n"/>
        <a:defRPr sz="2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o"/>
        <a:defRPr sz="20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o"/>
        <a:defRPr sz="20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80000"/>
        <a:buFont typeface="Wingdings" pitchFamily="2" charset="2"/>
        <a:buChar char="o"/>
        <a:defRPr sz="16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80000"/>
        <a:buFont typeface="Wingdings" pitchFamily="2" charset="2"/>
        <a:buChar char="o"/>
        <a:defRPr sz="16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80000"/>
        <a:buFont typeface="Wingdings" pitchFamily="2" charset="2"/>
        <a:buChar char="o"/>
        <a:defRPr sz="16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80000"/>
        <a:buFont typeface="Wingdings" pitchFamily="2" charset="2"/>
        <a:buChar char="o"/>
        <a:defRPr sz="16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80000"/>
        <a:buFont typeface="Wingdings" pitchFamily="2" charset="2"/>
        <a:buChar char="o"/>
        <a:defRPr sz="1600">
          <a:solidFill>
            <a:schemeClr val="tx1"/>
          </a:solidFill>
          <a:latin typeface="+mn-lt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1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10" Type="http://schemas.openxmlformats.org/officeDocument/2006/relationships/image" Target="../media/image57.png"/><Relationship Id="rId4" Type="http://schemas.openxmlformats.org/officeDocument/2006/relationships/image" Target="../media/image15.png"/><Relationship Id="rId9" Type="http://schemas.openxmlformats.org/officeDocument/2006/relationships/image" Target="../media/image5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11" Type="http://schemas.openxmlformats.org/officeDocument/2006/relationships/image" Target="../media/image66.png"/><Relationship Id="rId5" Type="http://schemas.openxmlformats.org/officeDocument/2006/relationships/image" Target="../media/image60.png"/><Relationship Id="rId10" Type="http://schemas.openxmlformats.org/officeDocument/2006/relationships/image" Target="../media/image65.png"/><Relationship Id="rId4" Type="http://schemas.openxmlformats.org/officeDocument/2006/relationships/image" Target="../media/image59.png"/><Relationship Id="rId9" Type="http://schemas.openxmlformats.org/officeDocument/2006/relationships/image" Target="../media/image6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82.png"/><Relationship Id="rId7" Type="http://schemas.openxmlformats.org/officeDocument/2006/relationships/image" Target="../media/image8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6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87.png"/><Relationship Id="rId7" Type="http://schemas.openxmlformats.org/officeDocument/2006/relationships/image" Target="../media/image9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60.png"/><Relationship Id="rId9" Type="http://schemas.openxmlformats.org/officeDocument/2006/relationships/image" Target="../media/image9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7" Type="http://schemas.openxmlformats.org/officeDocument/2006/relationships/image" Target="../media/image10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image" Target="../media/image87.png"/><Relationship Id="rId7" Type="http://schemas.openxmlformats.org/officeDocument/2006/relationships/image" Target="../media/image11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6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12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1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3" Type="http://schemas.openxmlformats.org/officeDocument/2006/relationships/image" Target="../media/image122.png"/><Relationship Id="rId7" Type="http://schemas.openxmlformats.org/officeDocument/2006/relationships/image" Target="../media/image12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5.png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1.png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3" Type="http://schemas.openxmlformats.org/officeDocument/2006/relationships/image" Target="../media/image133.png"/><Relationship Id="rId7" Type="http://schemas.openxmlformats.org/officeDocument/2006/relationships/image" Target="../media/image13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6.png"/><Relationship Id="rId5" Type="http://schemas.openxmlformats.org/officeDocument/2006/relationships/image" Target="../media/image135.png"/><Relationship Id="rId10" Type="http://schemas.openxmlformats.org/officeDocument/2006/relationships/image" Target="../media/image140.png"/><Relationship Id="rId4" Type="http://schemas.openxmlformats.org/officeDocument/2006/relationships/image" Target="../media/image134.png"/><Relationship Id="rId9" Type="http://schemas.openxmlformats.org/officeDocument/2006/relationships/image" Target="../media/image13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7" Type="http://schemas.openxmlformats.org/officeDocument/2006/relationships/image" Target="../media/image14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4.png"/><Relationship Id="rId5" Type="http://schemas.openxmlformats.org/officeDocument/2006/relationships/image" Target="../media/image143.png"/><Relationship Id="rId4" Type="http://schemas.openxmlformats.org/officeDocument/2006/relationships/image" Target="../media/image14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png"/><Relationship Id="rId3" Type="http://schemas.openxmlformats.org/officeDocument/2006/relationships/image" Target="../media/image146.png"/><Relationship Id="rId7" Type="http://schemas.openxmlformats.org/officeDocument/2006/relationships/image" Target="../media/image14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7.png"/><Relationship Id="rId5" Type="http://schemas.openxmlformats.org/officeDocument/2006/relationships/image" Target="../media/image134.png"/><Relationship Id="rId4" Type="http://schemas.openxmlformats.org/officeDocument/2006/relationships/image" Target="../media/image133.png"/><Relationship Id="rId9" Type="http://schemas.openxmlformats.org/officeDocument/2006/relationships/image" Target="../media/image150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png"/><Relationship Id="rId3" Type="http://schemas.openxmlformats.org/officeDocument/2006/relationships/image" Target="../media/image151.png"/><Relationship Id="rId7" Type="http://schemas.openxmlformats.org/officeDocument/2006/relationships/image" Target="../media/image155.png"/><Relationship Id="rId12" Type="http://schemas.openxmlformats.org/officeDocument/2006/relationships/image" Target="../media/image16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4.png"/><Relationship Id="rId11" Type="http://schemas.openxmlformats.org/officeDocument/2006/relationships/image" Target="../media/image159.png"/><Relationship Id="rId5" Type="http://schemas.openxmlformats.org/officeDocument/2006/relationships/image" Target="../media/image153.png"/><Relationship Id="rId10" Type="http://schemas.openxmlformats.org/officeDocument/2006/relationships/image" Target="../media/image158.png"/><Relationship Id="rId4" Type="http://schemas.openxmlformats.org/officeDocument/2006/relationships/image" Target="../media/image152.png"/><Relationship Id="rId9" Type="http://schemas.openxmlformats.org/officeDocument/2006/relationships/image" Target="../media/image15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6.png"/><Relationship Id="rId5" Type="http://schemas.openxmlformats.org/officeDocument/2006/relationships/image" Target="../media/image165.png"/><Relationship Id="rId4" Type="http://schemas.openxmlformats.org/officeDocument/2006/relationships/image" Target="../media/image16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6.png"/><Relationship Id="rId5" Type="http://schemas.openxmlformats.org/officeDocument/2006/relationships/image" Target="../media/image165.png"/><Relationship Id="rId4" Type="http://schemas.openxmlformats.org/officeDocument/2006/relationships/image" Target="../media/image16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9.png"/><Relationship Id="rId4" Type="http://schemas.openxmlformats.org/officeDocument/2006/relationships/image" Target="../media/image16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0.png"/><Relationship Id="rId5" Type="http://schemas.openxmlformats.org/officeDocument/2006/relationships/image" Target="../media/image169.png"/><Relationship Id="rId4" Type="http://schemas.openxmlformats.org/officeDocument/2006/relationships/image" Target="../media/image16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7" Type="http://schemas.openxmlformats.org/officeDocument/2006/relationships/image" Target="../media/image17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4.png"/><Relationship Id="rId5" Type="http://schemas.openxmlformats.org/officeDocument/2006/relationships/image" Target="../media/image173.png"/><Relationship Id="rId4" Type="http://schemas.openxmlformats.org/officeDocument/2006/relationships/image" Target="../media/image172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1.png"/><Relationship Id="rId3" Type="http://schemas.openxmlformats.org/officeDocument/2006/relationships/image" Target="../media/image176.png"/><Relationship Id="rId7" Type="http://schemas.openxmlformats.org/officeDocument/2006/relationships/image" Target="../media/image18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9.png"/><Relationship Id="rId5" Type="http://schemas.openxmlformats.org/officeDocument/2006/relationships/image" Target="../media/image178.png"/><Relationship Id="rId4" Type="http://schemas.openxmlformats.org/officeDocument/2006/relationships/image" Target="../media/image17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5.png"/><Relationship Id="rId4" Type="http://schemas.openxmlformats.org/officeDocument/2006/relationships/image" Target="../media/image18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5.png"/><Relationship Id="rId4" Type="http://schemas.openxmlformats.org/officeDocument/2006/relationships/image" Target="../media/image18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7" Type="http://schemas.openxmlformats.org/officeDocument/2006/relationships/image" Target="../media/image19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9.png"/><Relationship Id="rId5" Type="http://schemas.openxmlformats.org/officeDocument/2006/relationships/image" Target="../media/image188.png"/><Relationship Id="rId4" Type="http://schemas.openxmlformats.org/officeDocument/2006/relationships/image" Target="../media/image18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7" Type="http://schemas.openxmlformats.org/officeDocument/2006/relationships/image" Target="../media/image19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3.png"/><Relationship Id="rId5" Type="http://schemas.openxmlformats.org/officeDocument/2006/relationships/image" Target="../media/image192.png"/><Relationship Id="rId4" Type="http://schemas.openxmlformats.org/officeDocument/2006/relationships/image" Target="../media/image19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8.png"/><Relationship Id="rId5" Type="http://schemas.openxmlformats.org/officeDocument/2006/relationships/image" Target="../media/image197.png"/><Relationship Id="rId4" Type="http://schemas.openxmlformats.org/officeDocument/2006/relationships/image" Target="../media/image19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1.png"/><Relationship Id="rId4" Type="http://schemas.openxmlformats.org/officeDocument/2006/relationships/image" Target="../media/image20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8.png"/><Relationship Id="rId3" Type="http://schemas.openxmlformats.org/officeDocument/2006/relationships/image" Target="../media/image203.png"/><Relationship Id="rId7" Type="http://schemas.openxmlformats.org/officeDocument/2006/relationships/image" Target="../media/image20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6.png"/><Relationship Id="rId5" Type="http://schemas.openxmlformats.org/officeDocument/2006/relationships/image" Target="../media/image205.png"/><Relationship Id="rId4" Type="http://schemas.openxmlformats.org/officeDocument/2006/relationships/image" Target="../media/image20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1.png"/><Relationship Id="rId4" Type="http://schemas.openxmlformats.org/officeDocument/2006/relationships/image" Target="../media/image21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7" Type="http://schemas.openxmlformats.org/officeDocument/2006/relationships/image" Target="../media/image21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5.png"/><Relationship Id="rId5" Type="http://schemas.openxmlformats.org/officeDocument/2006/relationships/image" Target="../media/image214.png"/><Relationship Id="rId4" Type="http://schemas.openxmlformats.org/officeDocument/2006/relationships/image" Target="../media/image21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8.png"/><Relationship Id="rId5" Type="http://schemas.openxmlformats.org/officeDocument/2006/relationships/image" Target="../media/image217.png"/><Relationship Id="rId4" Type="http://schemas.openxmlformats.org/officeDocument/2006/relationships/image" Target="../media/image196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1.png"/><Relationship Id="rId4" Type="http://schemas.openxmlformats.org/officeDocument/2006/relationships/image" Target="../media/image2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4.png"/><Relationship Id="rId4" Type="http://schemas.openxmlformats.org/officeDocument/2006/relationships/image" Target="../media/image223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0.png"/><Relationship Id="rId3" Type="http://schemas.openxmlformats.org/officeDocument/2006/relationships/image" Target="../media/image225.png"/><Relationship Id="rId7" Type="http://schemas.openxmlformats.org/officeDocument/2006/relationships/image" Target="../media/image229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8.png"/><Relationship Id="rId5" Type="http://schemas.openxmlformats.org/officeDocument/2006/relationships/image" Target="../media/image227.png"/><Relationship Id="rId4" Type="http://schemas.openxmlformats.org/officeDocument/2006/relationships/image" Target="../media/image226.png"/><Relationship Id="rId9" Type="http://schemas.openxmlformats.org/officeDocument/2006/relationships/image" Target="../media/image231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7.png"/><Relationship Id="rId13" Type="http://schemas.openxmlformats.org/officeDocument/2006/relationships/image" Target="../media/image242.png"/><Relationship Id="rId3" Type="http://schemas.openxmlformats.org/officeDocument/2006/relationships/image" Target="../media/image232.png"/><Relationship Id="rId7" Type="http://schemas.openxmlformats.org/officeDocument/2006/relationships/image" Target="../media/image236.png"/><Relationship Id="rId12" Type="http://schemas.openxmlformats.org/officeDocument/2006/relationships/image" Target="../media/image24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5.png"/><Relationship Id="rId11" Type="http://schemas.openxmlformats.org/officeDocument/2006/relationships/image" Target="../media/image240.png"/><Relationship Id="rId5" Type="http://schemas.openxmlformats.org/officeDocument/2006/relationships/image" Target="../media/image234.png"/><Relationship Id="rId15" Type="http://schemas.openxmlformats.org/officeDocument/2006/relationships/image" Target="../media/image244.png"/><Relationship Id="rId10" Type="http://schemas.openxmlformats.org/officeDocument/2006/relationships/image" Target="../media/image239.png"/><Relationship Id="rId4" Type="http://schemas.openxmlformats.org/officeDocument/2006/relationships/image" Target="../media/image233.png"/><Relationship Id="rId9" Type="http://schemas.openxmlformats.org/officeDocument/2006/relationships/image" Target="../media/image238.png"/><Relationship Id="rId14" Type="http://schemas.openxmlformats.org/officeDocument/2006/relationships/image" Target="../media/image243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5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7.png"/><Relationship Id="rId5" Type="http://schemas.openxmlformats.org/officeDocument/2006/relationships/image" Target="../media/image246.png"/><Relationship Id="rId4" Type="http://schemas.openxmlformats.org/officeDocument/2006/relationships/image" Target="../media/image242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5.png"/><Relationship Id="rId7" Type="http://schemas.openxmlformats.org/officeDocument/2006/relationships/image" Target="../media/image250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9.png"/><Relationship Id="rId5" Type="http://schemas.openxmlformats.org/officeDocument/2006/relationships/image" Target="../media/image248.png"/><Relationship Id="rId4" Type="http://schemas.openxmlformats.org/officeDocument/2006/relationships/image" Target="../media/image242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4.png"/><Relationship Id="rId3" Type="http://schemas.openxmlformats.org/officeDocument/2006/relationships/image" Target="../media/image245.png"/><Relationship Id="rId7" Type="http://schemas.openxmlformats.org/officeDocument/2006/relationships/image" Target="../media/image253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2.png"/><Relationship Id="rId5" Type="http://schemas.openxmlformats.org/officeDocument/2006/relationships/image" Target="../media/image251.png"/><Relationship Id="rId10" Type="http://schemas.openxmlformats.org/officeDocument/2006/relationships/image" Target="../media/image256.png"/><Relationship Id="rId4" Type="http://schemas.openxmlformats.org/officeDocument/2006/relationships/image" Target="../media/image242.png"/><Relationship Id="rId9" Type="http://schemas.openxmlformats.org/officeDocument/2006/relationships/image" Target="../media/image255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9.png"/><Relationship Id="rId3" Type="http://schemas.openxmlformats.org/officeDocument/2006/relationships/image" Target="../media/image245.png"/><Relationship Id="rId7" Type="http://schemas.openxmlformats.org/officeDocument/2006/relationships/image" Target="../media/image258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7.png"/><Relationship Id="rId5" Type="http://schemas.openxmlformats.org/officeDocument/2006/relationships/image" Target="../media/image251.png"/><Relationship Id="rId4" Type="http://schemas.openxmlformats.org/officeDocument/2006/relationships/image" Target="../media/image242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4.png"/><Relationship Id="rId3" Type="http://schemas.openxmlformats.org/officeDocument/2006/relationships/image" Target="../media/image260.png"/><Relationship Id="rId7" Type="http://schemas.openxmlformats.org/officeDocument/2006/relationships/image" Target="../media/image263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2.png"/><Relationship Id="rId5" Type="http://schemas.openxmlformats.org/officeDocument/2006/relationships/image" Target="../media/image261.png"/><Relationship Id="rId4" Type="http://schemas.openxmlformats.org/officeDocument/2006/relationships/image" Target="../media/image240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8.png"/><Relationship Id="rId3" Type="http://schemas.openxmlformats.org/officeDocument/2006/relationships/image" Target="../media/image260.png"/><Relationship Id="rId7" Type="http://schemas.openxmlformats.org/officeDocument/2006/relationships/image" Target="../media/image267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6.png"/><Relationship Id="rId5" Type="http://schemas.openxmlformats.org/officeDocument/2006/relationships/image" Target="../media/image265.png"/><Relationship Id="rId10" Type="http://schemas.openxmlformats.org/officeDocument/2006/relationships/image" Target="../media/image270.png"/><Relationship Id="rId4" Type="http://schemas.openxmlformats.org/officeDocument/2006/relationships/image" Target="../media/image240.png"/><Relationship Id="rId9" Type="http://schemas.openxmlformats.org/officeDocument/2006/relationships/image" Target="../media/image26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1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15.png"/><Relationship Id="rId7" Type="http://schemas.openxmlformats.org/officeDocument/2006/relationships/image" Target="../media/image3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2"/>
          <p:cNvSpPr>
            <a:spLocks noGrp="1" noChangeArrowheads="1"/>
          </p:cNvSpPr>
          <p:nvPr>
            <p:ph type="ctrTitle"/>
          </p:nvPr>
        </p:nvSpPr>
        <p:spPr>
          <a:noFill/>
        </p:spPr>
        <p:txBody>
          <a:bodyPr/>
          <a:lstStyle/>
          <a:p>
            <a:pPr eaLnBrk="1" hangingPunct="1"/>
            <a:r>
              <a:rPr lang="ko-KR" altLang="en-US" dirty="0" smtClean="0"/>
              <a:t>모델링 </a:t>
            </a:r>
            <a:r>
              <a:rPr lang="en-US" altLang="ko-KR" dirty="0" smtClean="0"/>
              <a:t>(1/2)</a:t>
            </a:r>
            <a:endParaRPr lang="en-US" altLang="ko-KR" sz="20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ko-KR" altLang="en-US" dirty="0" smtClean="0"/>
              <a:t> </a:t>
            </a:r>
            <a:r>
              <a:rPr lang="en-US" altLang="ko-KR" dirty="0" smtClean="0"/>
              <a:t>Spline</a:t>
            </a:r>
            <a:r>
              <a:rPr lang="ko-KR" altLang="en-US" dirty="0" smtClean="0"/>
              <a:t>에 경사 적용 가능한 </a:t>
            </a:r>
            <a:r>
              <a:rPr lang="en-US" altLang="ko-KR" dirty="0" smtClean="0"/>
              <a:t>Bevel</a:t>
            </a:r>
            <a:endParaRPr lang="ko-KR" altLang="en-US" dirty="0" smtClean="0"/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107504" y="1228372"/>
            <a:ext cx="9036496" cy="5053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eaLnBrk="1" latinLnBrk="0" hangingPunct="1">
              <a:lnSpc>
                <a:spcPct val="90000"/>
              </a:lnSpc>
              <a:defRPr/>
            </a:pPr>
            <a:r>
              <a:rPr lang="en-US" altLang="ko-KR" sz="2000" kern="0" dirty="0" smtClean="0">
                <a:latin typeface="+mn-ea"/>
              </a:rPr>
              <a:t>Text </a:t>
            </a:r>
            <a:r>
              <a:rPr lang="ko-KR" altLang="en-US" sz="2000" kern="0" dirty="0" smtClean="0">
                <a:latin typeface="+mn-ea"/>
              </a:rPr>
              <a:t>입력</a:t>
            </a:r>
            <a:endParaRPr lang="en-US" altLang="ko-KR" sz="20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en-US" altLang="ko-KR" sz="1600" kern="0" dirty="0" smtClean="0">
                <a:latin typeface="+mn-ea"/>
              </a:rPr>
              <a:t>Front View</a:t>
            </a:r>
            <a:r>
              <a:rPr lang="ko-KR" altLang="en-US" sz="1600" kern="0" dirty="0" smtClean="0">
                <a:latin typeface="+mn-ea"/>
              </a:rPr>
              <a:t>에서 </a:t>
            </a:r>
            <a:r>
              <a:rPr lang="en-US" altLang="ko-KR" sz="1600" kern="0" dirty="0" smtClean="0">
                <a:latin typeface="+mn-ea"/>
              </a:rPr>
              <a:t>Create &gt; Shapes &gt; Splines &gt; Text </a:t>
            </a:r>
            <a:r>
              <a:rPr lang="ko-KR" altLang="en-US" sz="1600" kern="0" dirty="0" smtClean="0">
                <a:latin typeface="+mn-ea"/>
              </a:rPr>
              <a:t>클릭</a:t>
            </a:r>
            <a:endParaRPr lang="en-US" altLang="ko-KR" sz="16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ko-KR" altLang="en-US" sz="1600" kern="0" dirty="0" smtClean="0">
                <a:latin typeface="+mn-ea"/>
              </a:rPr>
              <a:t>텍스트 상자에 원하는 텍스트 입력 후 </a:t>
            </a:r>
            <a:r>
              <a:rPr lang="en-US" altLang="ko-KR" sz="1600" kern="0" dirty="0" smtClean="0">
                <a:latin typeface="+mn-ea"/>
              </a:rPr>
              <a:t>Front View </a:t>
            </a:r>
            <a:r>
              <a:rPr lang="ko-KR" altLang="en-US" sz="1600" kern="0" dirty="0" smtClean="0">
                <a:latin typeface="+mn-ea"/>
              </a:rPr>
              <a:t>클릭</a:t>
            </a:r>
            <a:endParaRPr lang="en-US" altLang="ko-KR" sz="1600" kern="0" dirty="0" smtClean="0">
              <a:latin typeface="+mn-ea"/>
            </a:endParaRPr>
          </a:p>
          <a:p>
            <a:pPr eaLnBrk="1" latinLnBrk="0" hangingPunct="1">
              <a:lnSpc>
                <a:spcPct val="90000"/>
              </a:lnSpc>
              <a:defRPr/>
            </a:pPr>
            <a:r>
              <a:rPr lang="en-US" altLang="ko-KR" sz="2000" kern="0" dirty="0" smtClean="0">
                <a:latin typeface="+mn-ea"/>
              </a:rPr>
              <a:t>Bevel </a:t>
            </a:r>
            <a:r>
              <a:rPr lang="ko-KR" altLang="en-US" sz="2000" kern="0" dirty="0" smtClean="0">
                <a:latin typeface="+mn-ea"/>
              </a:rPr>
              <a:t>적용</a:t>
            </a:r>
            <a:endParaRPr lang="en-US" altLang="ko-KR" sz="20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ko-KR" altLang="en-US" sz="1600" kern="0" dirty="0" smtClean="0">
                <a:latin typeface="+mn-ea"/>
              </a:rPr>
              <a:t>이 텍스트가 선택된 상태에서 </a:t>
            </a:r>
            <a:r>
              <a:rPr lang="en-US" altLang="ko-KR" sz="1600" kern="0" dirty="0" smtClean="0">
                <a:latin typeface="+mn-ea"/>
              </a:rPr>
              <a:t>Modifier List &gt; Bevel </a:t>
            </a:r>
            <a:r>
              <a:rPr lang="ko-KR" altLang="en-US" sz="1600" kern="0" dirty="0" smtClean="0">
                <a:latin typeface="+mn-ea"/>
              </a:rPr>
              <a:t>선택</a:t>
            </a:r>
            <a:endParaRPr lang="en-US" altLang="ko-KR" sz="16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en-US" altLang="ko-KR" sz="1600" kern="0" dirty="0" smtClean="0">
                <a:latin typeface="+mn-ea"/>
              </a:rPr>
              <a:t>Bevel Values</a:t>
            </a:r>
            <a:r>
              <a:rPr lang="ko-KR" altLang="en-US" sz="1600" kern="0" dirty="0" smtClean="0">
                <a:latin typeface="+mn-ea"/>
              </a:rPr>
              <a:t>에 다음 값 입력</a:t>
            </a:r>
            <a:endParaRPr lang="en-US" altLang="ko-KR" sz="16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en-US" altLang="ko-KR" sz="1600" kern="0" dirty="0" smtClean="0">
                <a:latin typeface="+mn-ea"/>
              </a:rPr>
              <a:t>User View</a:t>
            </a:r>
            <a:r>
              <a:rPr lang="ko-KR" altLang="en-US" sz="1600" kern="0" dirty="0" smtClean="0">
                <a:latin typeface="+mn-ea"/>
              </a:rPr>
              <a:t>에서 </a:t>
            </a:r>
            <a:r>
              <a:rPr lang="en-US" altLang="ko-KR" sz="1600" kern="0" dirty="0" smtClean="0">
                <a:latin typeface="+mn-ea"/>
              </a:rPr>
              <a:t>F4</a:t>
            </a:r>
            <a:r>
              <a:rPr lang="ko-KR" altLang="en-US" sz="1600" kern="0" dirty="0" smtClean="0">
                <a:latin typeface="+mn-ea"/>
              </a:rPr>
              <a:t>를 눌러서 </a:t>
            </a:r>
            <a:r>
              <a:rPr lang="en-US" altLang="ko-KR" sz="1600" kern="0" dirty="0" smtClean="0">
                <a:latin typeface="+mn-ea"/>
              </a:rPr>
              <a:t>edge </a:t>
            </a:r>
            <a:r>
              <a:rPr lang="ko-KR" altLang="en-US" sz="1600" kern="0" dirty="0" smtClean="0">
                <a:latin typeface="+mn-ea"/>
              </a:rPr>
              <a:t>확인</a:t>
            </a:r>
            <a:endParaRPr lang="en-US" altLang="ko-KR" sz="16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600" kern="0" dirty="0" smtClean="0">
              <a:latin typeface="+mn-ea"/>
            </a:endParaRPr>
          </a:p>
          <a:p>
            <a:pPr eaLnBrk="1" latinLnBrk="0" hangingPunct="1">
              <a:lnSpc>
                <a:spcPct val="90000"/>
              </a:lnSpc>
              <a:defRPr/>
            </a:pPr>
            <a:endParaRPr lang="en-US" altLang="ko-KR" sz="2000" kern="0" dirty="0" smtClean="0">
              <a:latin typeface="+mn-ea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5504" y="451908"/>
            <a:ext cx="1600200" cy="2628900"/>
          </a:xfrm>
          <a:prstGeom prst="rect">
            <a:avLst/>
          </a:prstGeom>
        </p:spPr>
      </p:pic>
      <p:sp>
        <p:nvSpPr>
          <p:cNvPr id="29" name="타원형 설명선 28"/>
          <p:cNvSpPr/>
          <p:nvPr/>
        </p:nvSpPr>
        <p:spPr bwMode="auto">
          <a:xfrm>
            <a:off x="6215124" y="2287506"/>
            <a:ext cx="1410380" cy="504056"/>
          </a:xfrm>
          <a:prstGeom prst="wedgeEllipseCallout">
            <a:avLst>
              <a:gd name="adj1" fmla="val 74009"/>
              <a:gd name="adj2" fmla="val -2656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050" b="1" i="0" u="none" strike="noStrike" normalizeH="0" baseline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</a:rPr>
              <a:t>원하는 </a:t>
            </a:r>
            <a:r>
              <a:rPr kumimoji="0" lang="en-US" altLang="ko-KR" sz="1050" b="1" i="0" u="none" strike="noStrike" normalizeH="0" baseline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</a:rPr>
              <a:t>TEXT </a:t>
            </a:r>
            <a:r>
              <a:rPr kumimoji="0" lang="ko-KR" altLang="en-US" sz="1050" b="1" i="0" u="none" strike="noStrike" normalizeH="0" baseline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</a:rPr>
              <a:t>입력</a:t>
            </a:r>
          </a:p>
        </p:txBody>
      </p:sp>
      <p:sp>
        <p:nvSpPr>
          <p:cNvPr id="30" name="타원형 설명선 29"/>
          <p:cNvSpPr/>
          <p:nvPr/>
        </p:nvSpPr>
        <p:spPr bwMode="auto">
          <a:xfrm>
            <a:off x="5940152" y="920555"/>
            <a:ext cx="1410380" cy="504056"/>
          </a:xfrm>
          <a:prstGeom prst="wedgeEllipseCallout">
            <a:avLst>
              <a:gd name="adj1" fmla="val 74009"/>
              <a:gd name="adj2" fmla="val -2656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050" b="1" i="0" u="none" strike="noStrike" normalizeH="0" baseline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</a:rPr>
              <a:t>글꼴은 가급적 굵게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1665" y="3156055"/>
            <a:ext cx="2364121" cy="207451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1957" y="2791562"/>
            <a:ext cx="1590675" cy="2181225"/>
          </a:xfrm>
          <a:prstGeom prst="rect">
            <a:avLst/>
          </a:prstGeom>
        </p:spPr>
      </p:pic>
      <p:grpSp>
        <p:nvGrpSpPr>
          <p:cNvPr id="38" name="그룹 37"/>
          <p:cNvGrpSpPr/>
          <p:nvPr/>
        </p:nvGrpSpPr>
        <p:grpSpPr>
          <a:xfrm>
            <a:off x="179511" y="3256643"/>
            <a:ext cx="4149573" cy="2260589"/>
            <a:chOff x="29620" y="3822977"/>
            <a:chExt cx="4704183" cy="2626450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9620" y="3822977"/>
              <a:ext cx="4704183" cy="2626450"/>
            </a:xfrm>
            <a:prstGeom prst="rect">
              <a:avLst/>
            </a:prstGeom>
          </p:spPr>
        </p:pic>
        <p:cxnSp>
          <p:nvCxnSpPr>
            <p:cNvPr id="11" name="직선 연결선 10"/>
            <p:cNvCxnSpPr/>
            <p:nvPr/>
          </p:nvCxnSpPr>
          <p:spPr bwMode="auto">
            <a:xfrm flipV="1">
              <a:off x="2641852" y="4190554"/>
              <a:ext cx="326529" cy="167323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arrow" w="med" len="med"/>
              <a:tailEnd type="arrow" w="med" len="med"/>
            </a:ln>
            <a:effectLst/>
          </p:spPr>
        </p:cxnSp>
      </p:grpSp>
      <p:grpSp>
        <p:nvGrpSpPr>
          <p:cNvPr id="37" name="그룹 36"/>
          <p:cNvGrpSpPr/>
          <p:nvPr/>
        </p:nvGrpSpPr>
        <p:grpSpPr>
          <a:xfrm>
            <a:off x="1864311" y="4986975"/>
            <a:ext cx="2851705" cy="1842096"/>
            <a:chOff x="5251387" y="5527058"/>
            <a:chExt cx="1927473" cy="1258382"/>
          </a:xfrm>
        </p:grpSpPr>
        <p:pic>
          <p:nvPicPr>
            <p:cNvPr id="33" name="그림 3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251387" y="5527058"/>
              <a:ext cx="1927473" cy="1258382"/>
            </a:xfrm>
            <a:prstGeom prst="rect">
              <a:avLst/>
            </a:prstGeom>
          </p:spPr>
        </p:pic>
        <p:cxnSp>
          <p:nvCxnSpPr>
            <p:cNvPr id="34" name="직선 연결선 33"/>
            <p:cNvCxnSpPr/>
            <p:nvPr/>
          </p:nvCxnSpPr>
          <p:spPr bwMode="auto">
            <a:xfrm flipV="1">
              <a:off x="6444208" y="5949280"/>
              <a:ext cx="201134" cy="10692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arrow" w="med" len="med"/>
              <a:tailEnd type="arrow" w="med" len="med"/>
            </a:ln>
            <a:effectLst/>
          </p:spPr>
        </p:cxnSp>
      </p:grpSp>
      <p:pic>
        <p:nvPicPr>
          <p:cNvPr id="36" name="그림 3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53965" y="5733696"/>
            <a:ext cx="1295400" cy="1095375"/>
          </a:xfrm>
          <a:prstGeom prst="rect">
            <a:avLst/>
          </a:prstGeom>
        </p:spPr>
      </p:pic>
      <p:sp>
        <p:nvSpPr>
          <p:cNvPr id="39" name="타원형 설명선 38"/>
          <p:cNvSpPr/>
          <p:nvPr/>
        </p:nvSpPr>
        <p:spPr bwMode="auto">
          <a:xfrm>
            <a:off x="6076403" y="5224815"/>
            <a:ext cx="1410380" cy="504056"/>
          </a:xfrm>
          <a:prstGeom prst="wedgeEllipseCallout">
            <a:avLst>
              <a:gd name="adj1" fmla="val 1071"/>
              <a:gd name="adj2" fmla="val 69151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900" b="1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</a:rPr>
              <a:t>Level 2:</a:t>
            </a:r>
            <a:br>
              <a:rPr lang="en-US" altLang="ko-KR" sz="900" b="1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</a:rPr>
            </a:br>
            <a:r>
              <a:rPr lang="en-US" altLang="ko-KR" sz="900" b="1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</a:rPr>
              <a:t>Outline == -2.0</a:t>
            </a:r>
            <a:endParaRPr kumimoji="0" lang="ko-KR" altLang="en-US" sz="900" b="1" i="0" u="none" strike="noStrike" normalizeH="0" baseline="0" dirty="0" smtClean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+mn-ea"/>
            </a:endParaRPr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40352" y="5680134"/>
            <a:ext cx="1298432" cy="1195586"/>
          </a:xfrm>
          <a:prstGeom prst="rect">
            <a:avLst/>
          </a:prstGeom>
        </p:spPr>
      </p:pic>
      <p:sp>
        <p:nvSpPr>
          <p:cNvPr id="41" name="타원형 설명선 40"/>
          <p:cNvSpPr/>
          <p:nvPr/>
        </p:nvSpPr>
        <p:spPr bwMode="auto">
          <a:xfrm>
            <a:off x="7632276" y="5210870"/>
            <a:ext cx="1410380" cy="504056"/>
          </a:xfrm>
          <a:prstGeom prst="wedgeEllipseCallout">
            <a:avLst>
              <a:gd name="adj1" fmla="val 1071"/>
              <a:gd name="adj2" fmla="val 69151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900" b="1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</a:rPr>
              <a:t>Level 2:</a:t>
            </a:r>
            <a:br>
              <a:rPr lang="en-US" altLang="ko-KR" sz="900" b="1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</a:rPr>
            </a:br>
            <a:r>
              <a:rPr lang="en-US" altLang="ko-KR" sz="900" b="1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</a:rPr>
              <a:t>Outline == 2.0</a:t>
            </a:r>
            <a:endParaRPr kumimoji="0" lang="ko-KR" altLang="en-US" sz="900" b="1" i="0" u="none" strike="noStrike" normalizeH="0" baseline="0" dirty="0" smtClean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+mn-ea"/>
            </a:endParaRPr>
          </a:p>
        </p:txBody>
      </p:sp>
      <p:cxnSp>
        <p:nvCxnSpPr>
          <p:cNvPr id="43" name="직선 화살표 연결선 42"/>
          <p:cNvCxnSpPr/>
          <p:nvPr/>
        </p:nvCxnSpPr>
        <p:spPr bwMode="auto">
          <a:xfrm flipH="1">
            <a:off x="2810589" y="3536950"/>
            <a:ext cx="2840911" cy="10807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5" name="직선 화살표 연결선 44"/>
          <p:cNvCxnSpPr/>
          <p:nvPr/>
        </p:nvCxnSpPr>
        <p:spPr bwMode="auto">
          <a:xfrm flipH="1">
            <a:off x="3765550" y="4077072"/>
            <a:ext cx="1885950" cy="149822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2825850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ko-KR" altLang="en-US" dirty="0" smtClean="0"/>
              <a:t> </a:t>
            </a:r>
            <a:r>
              <a:rPr lang="en-US" altLang="ko-KR" dirty="0" smtClean="0"/>
              <a:t>Spline</a:t>
            </a:r>
            <a:r>
              <a:rPr lang="ko-KR" altLang="en-US" dirty="0" smtClean="0"/>
              <a:t>에 경사 적용 가능한 </a:t>
            </a:r>
            <a:r>
              <a:rPr lang="en-US" altLang="ko-KR" dirty="0" smtClean="0"/>
              <a:t>Bevel</a:t>
            </a:r>
            <a:endParaRPr lang="ko-KR" altLang="en-US" dirty="0" smtClean="0"/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0" y="1233265"/>
            <a:ext cx="9036496" cy="5053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lvl="1" eaLnBrk="1" latinLnBrk="0" hangingPunct="1">
              <a:lnSpc>
                <a:spcPct val="90000"/>
              </a:lnSpc>
              <a:defRPr/>
            </a:pPr>
            <a:r>
              <a:rPr lang="en-US" altLang="ko-KR" sz="1600" kern="0" dirty="0" smtClean="0">
                <a:latin typeface="+mn-ea"/>
              </a:rPr>
              <a:t>Level 1: Outline</a:t>
            </a:r>
            <a:r>
              <a:rPr lang="ko-KR" altLang="en-US" sz="1600" kern="0" dirty="0" smtClean="0">
                <a:latin typeface="+mn-ea"/>
              </a:rPr>
              <a:t>에 </a:t>
            </a:r>
            <a:r>
              <a:rPr lang="en-US" altLang="ko-KR" sz="1600" kern="0" dirty="0" smtClean="0">
                <a:latin typeface="+mn-ea"/>
              </a:rPr>
              <a:t>1.0 </a:t>
            </a:r>
            <a:r>
              <a:rPr lang="ko-KR" altLang="en-US" sz="1600" kern="0" dirty="0" smtClean="0">
                <a:latin typeface="+mn-ea"/>
              </a:rPr>
              <a:t>입력</a:t>
            </a:r>
            <a:endParaRPr lang="en-US" altLang="ko-KR" sz="1600" kern="0" dirty="0" smtClean="0">
              <a:latin typeface="+mn-ea"/>
            </a:endParaRPr>
          </a:p>
          <a:p>
            <a:pPr lvl="2" eaLnBrk="1" latinLnBrk="0" hangingPunct="1">
              <a:lnSpc>
                <a:spcPct val="90000"/>
              </a:lnSpc>
              <a:defRPr/>
            </a:pPr>
            <a:r>
              <a:rPr lang="ko-KR" altLang="en-US" sz="1200" kern="0" dirty="0" smtClean="0">
                <a:latin typeface="+mn-ea"/>
              </a:rPr>
              <a:t>글자 폭 증가</a:t>
            </a:r>
            <a:endParaRPr lang="en-US" altLang="ko-KR" sz="16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en-US" altLang="ko-KR" sz="1600" kern="0" dirty="0" smtClean="0">
                <a:latin typeface="+mn-ea"/>
              </a:rPr>
              <a:t>Surface </a:t>
            </a:r>
            <a:r>
              <a:rPr lang="ko-KR" altLang="en-US" sz="1600" kern="0" dirty="0" smtClean="0">
                <a:latin typeface="+mn-ea"/>
              </a:rPr>
              <a:t>항목에서 </a:t>
            </a:r>
            <a:r>
              <a:rPr lang="en-US" altLang="ko-KR" sz="1600" kern="0" dirty="0" smtClean="0">
                <a:latin typeface="+mn-ea"/>
              </a:rPr>
              <a:t>‘Curved Sides’ </a:t>
            </a:r>
            <a:r>
              <a:rPr lang="ko-KR" altLang="en-US" sz="1600" kern="0" dirty="0" smtClean="0">
                <a:latin typeface="+mn-ea"/>
              </a:rPr>
              <a:t>선택</a:t>
            </a:r>
            <a:r>
              <a:rPr lang="en-US" altLang="ko-KR" sz="1600" kern="0" dirty="0" smtClean="0">
                <a:latin typeface="+mn-ea"/>
              </a:rPr>
              <a:t>. Segments</a:t>
            </a:r>
            <a:r>
              <a:rPr lang="ko-KR" altLang="en-US" sz="1600" kern="0" dirty="0" smtClean="0">
                <a:latin typeface="+mn-ea"/>
              </a:rPr>
              <a:t>는 </a:t>
            </a:r>
            <a:r>
              <a:rPr lang="en-US" altLang="ko-KR" sz="1600" kern="0" dirty="0" smtClean="0">
                <a:latin typeface="+mn-ea"/>
              </a:rPr>
              <a:t>3</a:t>
            </a: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6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6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600" kern="0" dirty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6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600" kern="0" dirty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6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6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en-US" altLang="ko-KR" sz="1600" kern="0" dirty="0" smtClean="0">
                <a:latin typeface="+mn-ea"/>
              </a:rPr>
              <a:t>Smooth Across Levels </a:t>
            </a:r>
            <a:r>
              <a:rPr lang="ko-KR" altLang="en-US" sz="1600" kern="0" dirty="0" smtClean="0">
                <a:latin typeface="+mn-ea"/>
              </a:rPr>
              <a:t>선택 </a:t>
            </a:r>
            <a:endParaRPr lang="en-US" altLang="ko-KR" sz="1600" kern="0" dirty="0" smtClean="0">
              <a:latin typeface="+mn-ea"/>
            </a:endParaRPr>
          </a:p>
          <a:p>
            <a:pPr lvl="2" eaLnBrk="1" latinLnBrk="0" hangingPunct="1">
              <a:lnSpc>
                <a:spcPct val="90000"/>
              </a:lnSpc>
              <a:defRPr/>
            </a:pPr>
            <a:r>
              <a:rPr lang="en-US" altLang="ko-KR" sz="1200" kern="0" dirty="0" smtClean="0">
                <a:latin typeface="+mn-ea"/>
              </a:rPr>
              <a:t> </a:t>
            </a:r>
            <a:r>
              <a:rPr lang="ko-KR" altLang="en-US" sz="1200" kern="0" dirty="0" smtClean="0">
                <a:latin typeface="+mn-ea"/>
              </a:rPr>
              <a:t>각 </a:t>
            </a:r>
            <a:r>
              <a:rPr lang="en-US" altLang="ko-KR" sz="1200" kern="0" dirty="0" smtClean="0">
                <a:latin typeface="+mn-ea"/>
              </a:rPr>
              <a:t>level</a:t>
            </a:r>
            <a:r>
              <a:rPr lang="ko-KR" altLang="en-US" sz="1200" kern="0" dirty="0" smtClean="0">
                <a:latin typeface="+mn-ea"/>
              </a:rPr>
              <a:t>이 교차되는 점도 부드럽게 처리</a:t>
            </a:r>
            <a:endParaRPr lang="en-US" altLang="ko-KR" sz="12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ko-KR" altLang="en-US" sz="1600" kern="0" dirty="0" err="1" smtClean="0">
                <a:latin typeface="+mn-ea"/>
              </a:rPr>
              <a:t>렌더링</a:t>
            </a:r>
            <a:r>
              <a:rPr lang="ko-KR" altLang="en-US" sz="1600" kern="0" dirty="0" smtClean="0">
                <a:latin typeface="+mn-ea"/>
              </a:rPr>
              <a:t> 결과</a:t>
            </a:r>
            <a:endParaRPr lang="en-US" altLang="ko-KR" sz="16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600" kern="0" dirty="0" smtClean="0">
              <a:latin typeface="+mn-ea"/>
            </a:endParaRPr>
          </a:p>
          <a:p>
            <a:pPr eaLnBrk="1" latinLnBrk="0" hangingPunct="1">
              <a:lnSpc>
                <a:spcPct val="90000"/>
              </a:lnSpc>
              <a:defRPr/>
            </a:pPr>
            <a:endParaRPr lang="en-US" altLang="ko-KR" sz="2000" kern="0" dirty="0" smtClean="0">
              <a:latin typeface="+mn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0604" y="1122519"/>
            <a:ext cx="2733396" cy="1514393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0604" y="2780631"/>
            <a:ext cx="2733396" cy="1511651"/>
          </a:xfrm>
          <a:prstGeom prst="rect">
            <a:avLst/>
          </a:prstGeom>
        </p:spPr>
      </p:pic>
      <p:sp>
        <p:nvSpPr>
          <p:cNvPr id="12" name="아래쪽 화살표 11"/>
          <p:cNvSpPr/>
          <p:nvPr/>
        </p:nvSpPr>
        <p:spPr bwMode="auto">
          <a:xfrm>
            <a:off x="7510434" y="2492896"/>
            <a:ext cx="445942" cy="432048"/>
          </a:xfrm>
          <a:prstGeom prst="downArrow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26" name="직사각형 25"/>
          <p:cNvSpPr/>
          <p:nvPr/>
        </p:nvSpPr>
        <p:spPr bwMode="auto">
          <a:xfrm>
            <a:off x="8517200" y="3711834"/>
            <a:ext cx="611560" cy="95874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27" name="타원형 설명선 26"/>
          <p:cNvSpPr/>
          <p:nvPr/>
        </p:nvSpPr>
        <p:spPr bwMode="auto">
          <a:xfrm>
            <a:off x="6300192" y="3860014"/>
            <a:ext cx="2182300" cy="504056"/>
          </a:xfrm>
          <a:prstGeom prst="wedgeEllipseCallout">
            <a:avLst>
              <a:gd name="adj1" fmla="val 71308"/>
              <a:gd name="adj2" fmla="val -61614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800" b="1" i="0" u="none" strike="noStrike" normalizeH="0" baseline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</a:rPr>
              <a:t>확실한 비교를 위해서 </a:t>
            </a:r>
            <a:r>
              <a:rPr kumimoji="0" lang="en-US" altLang="ko-KR" sz="800" b="1" i="0" u="none" strike="noStrike" normalizeH="0" baseline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</a:rPr>
              <a:t>2.0</a:t>
            </a:r>
            <a:r>
              <a:rPr kumimoji="0" lang="ko-KR" altLang="en-US" sz="800" b="1" i="0" u="none" strike="noStrike" normalizeH="0" baseline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</a:rPr>
              <a:t>을 입력했지만 연습에서는 </a:t>
            </a:r>
            <a:r>
              <a:rPr kumimoji="0" lang="en-US" altLang="ko-KR" sz="800" b="1" i="0" u="none" strike="noStrike" normalizeH="0" baseline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</a:rPr>
              <a:t>1.0</a:t>
            </a:r>
            <a:r>
              <a:rPr kumimoji="0" lang="ko-KR" altLang="en-US" sz="800" b="1" i="0" u="none" strike="noStrike" normalizeH="0" baseline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</a:rPr>
              <a:t>으로 입력</a:t>
            </a:r>
            <a:r>
              <a:rPr kumimoji="0" lang="en-US" altLang="ko-KR" sz="800" b="1" i="0" u="none" strike="noStrike" normalizeH="0" baseline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</a:rPr>
              <a:t>!</a:t>
            </a:r>
            <a:endParaRPr kumimoji="0" lang="ko-KR" altLang="en-US" sz="800" b="1" i="0" u="none" strike="noStrike" normalizeH="0" baseline="0" dirty="0" smtClean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+mn-ea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19125" y="2056819"/>
            <a:ext cx="970832" cy="1750889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48492" y="2039094"/>
            <a:ext cx="877821" cy="1768614"/>
          </a:xfrm>
          <a:prstGeom prst="rect">
            <a:avLst/>
          </a:prstGeom>
        </p:spPr>
      </p:pic>
      <p:sp>
        <p:nvSpPr>
          <p:cNvPr id="16" name="오른쪽 화살표 15"/>
          <p:cNvSpPr/>
          <p:nvPr/>
        </p:nvSpPr>
        <p:spPr bwMode="auto">
          <a:xfrm>
            <a:off x="2511746" y="2684849"/>
            <a:ext cx="720080" cy="432048"/>
          </a:xfrm>
          <a:prstGeom prst="rightArrow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38203" y="4613537"/>
            <a:ext cx="4410075" cy="180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807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ko-KR" altLang="en-US" dirty="0" smtClean="0"/>
              <a:t> </a:t>
            </a:r>
            <a:r>
              <a:rPr lang="en-US" altLang="ko-KR" dirty="0" smtClean="0"/>
              <a:t>Spline </a:t>
            </a:r>
            <a:r>
              <a:rPr lang="ko-KR" altLang="en-US" dirty="0" smtClean="0"/>
              <a:t>양방향 두께 적용 </a:t>
            </a:r>
            <a:r>
              <a:rPr lang="en-US" altLang="ko-KR" dirty="0" smtClean="0"/>
              <a:t>: Shell</a:t>
            </a:r>
            <a:endParaRPr lang="ko-KR" altLang="en-US" dirty="0" smtClean="0"/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0" y="1233265"/>
            <a:ext cx="9036496" cy="5053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eaLnBrk="1" latinLnBrk="0" hangingPunct="1">
              <a:lnSpc>
                <a:spcPct val="90000"/>
              </a:lnSpc>
              <a:defRPr/>
            </a:pPr>
            <a:r>
              <a:rPr lang="en-US" altLang="ko-KR" sz="2000" kern="0" dirty="0" smtClean="0">
                <a:latin typeface="+mn-ea"/>
              </a:rPr>
              <a:t>Sphere </a:t>
            </a:r>
            <a:r>
              <a:rPr lang="ko-KR" altLang="en-US" sz="2000" kern="0" dirty="0" smtClean="0">
                <a:latin typeface="+mn-ea"/>
              </a:rPr>
              <a:t>생성</a:t>
            </a:r>
            <a:endParaRPr lang="en-US" altLang="ko-KR" sz="20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en-US" altLang="ko-KR" sz="1600" kern="0" dirty="0" smtClean="0">
                <a:latin typeface="+mn-ea"/>
              </a:rPr>
              <a:t>Create &gt; Geometry &gt;Sphere </a:t>
            </a:r>
            <a:r>
              <a:rPr lang="ko-KR" altLang="en-US" sz="1600" kern="0" dirty="0" smtClean="0">
                <a:latin typeface="+mn-ea"/>
              </a:rPr>
              <a:t>선택</a:t>
            </a:r>
            <a:endParaRPr lang="en-US" altLang="ko-KR" sz="1600" kern="0" dirty="0" smtClean="0">
              <a:latin typeface="+mn-ea"/>
            </a:endParaRPr>
          </a:p>
          <a:p>
            <a:pPr lvl="2" eaLnBrk="1" latinLnBrk="0" hangingPunct="1">
              <a:lnSpc>
                <a:spcPct val="90000"/>
              </a:lnSpc>
              <a:defRPr/>
            </a:pPr>
            <a:r>
              <a:rPr lang="ko-KR" altLang="en-US" sz="1200" kern="0" dirty="0" smtClean="0">
                <a:latin typeface="+mn-ea"/>
              </a:rPr>
              <a:t>중심은 원점</a:t>
            </a:r>
            <a:r>
              <a:rPr lang="en-US" altLang="ko-KR" sz="1200" kern="0" dirty="0" smtClean="0">
                <a:latin typeface="+mn-ea"/>
              </a:rPr>
              <a:t>, </a:t>
            </a:r>
            <a:r>
              <a:rPr lang="ko-KR" altLang="en-US" sz="1200" kern="0" dirty="0" smtClean="0">
                <a:latin typeface="+mn-ea"/>
              </a:rPr>
              <a:t>반지름은 </a:t>
            </a:r>
            <a:r>
              <a:rPr lang="en-US" altLang="ko-KR" sz="1200" kern="0" dirty="0" smtClean="0">
                <a:latin typeface="+mn-ea"/>
              </a:rPr>
              <a:t>50</a:t>
            </a: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en-US" altLang="ko-KR" sz="1600" kern="0" dirty="0" smtClean="0">
                <a:latin typeface="+mn-ea"/>
              </a:rPr>
              <a:t>User View</a:t>
            </a:r>
            <a:r>
              <a:rPr lang="ko-KR" altLang="en-US" sz="1600" kern="0" dirty="0" smtClean="0">
                <a:latin typeface="+mn-ea"/>
              </a:rPr>
              <a:t>에서 </a:t>
            </a:r>
            <a:r>
              <a:rPr lang="en-US" altLang="ko-KR" sz="1600" kern="0" dirty="0" smtClean="0">
                <a:latin typeface="+mn-ea"/>
              </a:rPr>
              <a:t>F4</a:t>
            </a:r>
            <a:r>
              <a:rPr lang="ko-KR" altLang="en-US" sz="1600" kern="0" dirty="0" smtClean="0">
                <a:latin typeface="+mn-ea"/>
              </a:rPr>
              <a:t>를 눌러서 </a:t>
            </a:r>
            <a:r>
              <a:rPr lang="en-US" altLang="ko-KR" sz="1600" kern="0" dirty="0" smtClean="0">
                <a:latin typeface="+mn-ea"/>
              </a:rPr>
              <a:t>Edged Faces </a:t>
            </a:r>
            <a:r>
              <a:rPr lang="ko-KR" altLang="en-US" sz="1600" kern="0" dirty="0" smtClean="0">
                <a:latin typeface="+mn-ea"/>
              </a:rPr>
              <a:t>적용</a:t>
            </a:r>
            <a:endParaRPr lang="en-US" altLang="ko-KR" sz="16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ko-KR" altLang="en-US" sz="1600" kern="0" dirty="0" smtClean="0">
                <a:latin typeface="+mn-ea"/>
              </a:rPr>
              <a:t>마우스 오른쪽 클릭 </a:t>
            </a:r>
            <a:r>
              <a:rPr lang="en-US" altLang="ko-KR" sz="1600" kern="0" dirty="0" smtClean="0">
                <a:latin typeface="+mn-ea"/>
              </a:rPr>
              <a:t>&gt; Convert to: &gt; </a:t>
            </a:r>
            <a:r>
              <a:rPr lang="en-US" altLang="ko-KR" sz="1600" kern="0" dirty="0">
                <a:latin typeface="+mn-ea"/>
              </a:rPr>
              <a:t>Convert to </a:t>
            </a:r>
            <a:r>
              <a:rPr lang="en-US" altLang="ko-KR" sz="1600" kern="0" dirty="0" smtClean="0">
                <a:latin typeface="+mn-ea"/>
              </a:rPr>
              <a:t>Editable Poly</a:t>
            </a:r>
          </a:p>
          <a:p>
            <a:pPr eaLnBrk="1" latinLnBrk="0" hangingPunct="1">
              <a:lnSpc>
                <a:spcPct val="90000"/>
              </a:lnSpc>
              <a:defRPr/>
            </a:pPr>
            <a:r>
              <a:rPr lang="en-US" altLang="ko-KR" sz="2000" kern="0" dirty="0" smtClean="0">
                <a:latin typeface="+mn-ea"/>
              </a:rPr>
              <a:t>Polygon </a:t>
            </a:r>
            <a:r>
              <a:rPr lang="ko-KR" altLang="en-US" sz="2000" kern="0" dirty="0" smtClean="0">
                <a:latin typeface="+mn-ea"/>
              </a:rPr>
              <a:t>단위 수정</a:t>
            </a:r>
            <a:endParaRPr lang="en-US" altLang="ko-KR" sz="20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en-US" altLang="ko-KR" sz="1600" kern="0" dirty="0" smtClean="0">
                <a:latin typeface="+mn-ea"/>
              </a:rPr>
              <a:t>Modify </a:t>
            </a:r>
            <a:r>
              <a:rPr lang="ko-KR" altLang="en-US" sz="1600" kern="0" dirty="0" smtClean="0">
                <a:latin typeface="+mn-ea"/>
              </a:rPr>
              <a:t>패널에서 </a:t>
            </a:r>
            <a:r>
              <a:rPr lang="en-US" altLang="ko-KR" sz="1600" kern="0" dirty="0" smtClean="0">
                <a:latin typeface="+mn-ea"/>
              </a:rPr>
              <a:t>Selection &gt; Vertex      </a:t>
            </a:r>
            <a:r>
              <a:rPr lang="ko-KR" altLang="en-US" sz="1600" kern="0" dirty="0" smtClean="0">
                <a:latin typeface="+mn-ea"/>
              </a:rPr>
              <a:t>선택</a:t>
            </a:r>
            <a:endParaRPr lang="en-US" altLang="ko-KR" sz="16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en-US" altLang="ko-KR" sz="1600" kern="0" dirty="0" smtClean="0">
                <a:latin typeface="+mn-ea"/>
              </a:rPr>
              <a:t>Front view</a:t>
            </a:r>
            <a:r>
              <a:rPr lang="ko-KR" altLang="en-US" sz="1600" kern="0" dirty="0" smtClean="0">
                <a:latin typeface="+mn-ea"/>
              </a:rPr>
              <a:t>에서</a:t>
            </a:r>
            <a:r>
              <a:rPr lang="en-US" altLang="ko-KR" sz="1600" kern="0" dirty="0" smtClean="0">
                <a:latin typeface="+mn-ea"/>
              </a:rPr>
              <a:t> </a:t>
            </a:r>
            <a:r>
              <a:rPr lang="ko-KR" altLang="en-US" sz="1600" kern="0" dirty="0" smtClean="0">
                <a:latin typeface="+mn-ea"/>
              </a:rPr>
              <a:t>위쪽 네 줄 정도 </a:t>
            </a:r>
            <a:r>
              <a:rPr lang="en-US" altLang="ko-KR" sz="1600" kern="0" dirty="0" smtClean="0">
                <a:latin typeface="+mn-ea"/>
              </a:rPr>
              <a:t>Vertex </a:t>
            </a:r>
            <a:r>
              <a:rPr lang="ko-KR" altLang="en-US" sz="1600" kern="0" dirty="0" smtClean="0">
                <a:latin typeface="+mn-ea"/>
              </a:rPr>
              <a:t>선택</a:t>
            </a:r>
            <a:endParaRPr lang="en-US" altLang="ko-KR" sz="16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en-US" altLang="ko-KR" sz="1600" kern="0" dirty="0" smtClean="0">
                <a:latin typeface="+mn-ea"/>
              </a:rPr>
              <a:t>Del </a:t>
            </a:r>
            <a:r>
              <a:rPr lang="ko-KR" altLang="en-US" sz="1600" kern="0" dirty="0" smtClean="0">
                <a:latin typeface="+mn-ea"/>
              </a:rPr>
              <a:t>키 눌러서 선택한 </a:t>
            </a:r>
            <a:r>
              <a:rPr lang="en-US" altLang="ko-KR" sz="1600" kern="0" dirty="0" smtClean="0">
                <a:latin typeface="+mn-ea"/>
              </a:rPr>
              <a:t>vertex </a:t>
            </a:r>
            <a:r>
              <a:rPr lang="ko-KR" altLang="en-US" sz="1600" kern="0" dirty="0" smtClean="0">
                <a:latin typeface="+mn-ea"/>
              </a:rPr>
              <a:t>삭제</a:t>
            </a:r>
            <a:endParaRPr lang="en-US" altLang="ko-KR" sz="1600" kern="0" dirty="0" smtClean="0">
              <a:latin typeface="+mn-ea"/>
            </a:endParaRPr>
          </a:p>
          <a:p>
            <a:pPr eaLnBrk="1" latinLnBrk="0" hangingPunct="1">
              <a:lnSpc>
                <a:spcPct val="90000"/>
              </a:lnSpc>
              <a:defRPr/>
            </a:pPr>
            <a:r>
              <a:rPr lang="en-US" altLang="ko-KR" sz="2000" kern="0" dirty="0" smtClean="0">
                <a:latin typeface="+mn-ea"/>
              </a:rPr>
              <a:t>Shell </a:t>
            </a:r>
            <a:r>
              <a:rPr lang="ko-KR" altLang="en-US" sz="2000" kern="0" dirty="0" smtClean="0">
                <a:latin typeface="+mn-ea"/>
              </a:rPr>
              <a:t>적용</a:t>
            </a:r>
            <a:endParaRPr lang="en-US" altLang="ko-KR" sz="20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en-US" altLang="ko-KR" sz="1600" kern="0" dirty="0" smtClean="0">
                <a:latin typeface="+mn-ea"/>
              </a:rPr>
              <a:t>Modifier List</a:t>
            </a:r>
            <a:r>
              <a:rPr lang="ko-KR" altLang="en-US" sz="1600" kern="0" dirty="0" smtClean="0">
                <a:latin typeface="+mn-ea"/>
              </a:rPr>
              <a:t>에서 </a:t>
            </a:r>
            <a:r>
              <a:rPr lang="en-US" altLang="ko-KR" sz="1600" kern="0" dirty="0" smtClean="0">
                <a:latin typeface="+mn-ea"/>
              </a:rPr>
              <a:t>Shell </a:t>
            </a:r>
            <a:r>
              <a:rPr lang="ko-KR" altLang="en-US" sz="1600" kern="0" dirty="0" smtClean="0">
                <a:latin typeface="+mn-ea"/>
              </a:rPr>
              <a:t>선택</a:t>
            </a:r>
            <a:endParaRPr lang="en-US" altLang="ko-KR" sz="1600" kern="0" dirty="0" smtClean="0">
              <a:latin typeface="+mn-ea"/>
            </a:endParaRPr>
          </a:p>
          <a:p>
            <a:pPr lvl="2" eaLnBrk="1" latinLnBrk="0" hangingPunct="1">
              <a:lnSpc>
                <a:spcPct val="90000"/>
              </a:lnSpc>
              <a:defRPr/>
            </a:pPr>
            <a:r>
              <a:rPr lang="en-US" altLang="ko-KR" sz="1200" kern="0" dirty="0" smtClean="0">
                <a:latin typeface="+mn-ea"/>
              </a:rPr>
              <a:t>Inner Amount</a:t>
            </a:r>
            <a:r>
              <a:rPr lang="ko-KR" altLang="en-US" sz="1200" kern="0" dirty="0" smtClean="0">
                <a:latin typeface="+mn-ea"/>
              </a:rPr>
              <a:t>에 </a:t>
            </a:r>
            <a:r>
              <a:rPr lang="en-US" altLang="ko-KR" sz="1200" kern="0" dirty="0" smtClean="0">
                <a:latin typeface="+mn-ea"/>
              </a:rPr>
              <a:t>3.0 </a:t>
            </a:r>
            <a:r>
              <a:rPr lang="ko-KR" altLang="en-US" sz="1200" kern="0" dirty="0" smtClean="0">
                <a:latin typeface="+mn-ea"/>
              </a:rPr>
              <a:t>입력해서 안쪽으로 두께 적용</a:t>
            </a:r>
            <a:endParaRPr lang="en-US" altLang="ko-KR" sz="12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en-US" altLang="ko-KR" sz="1600" kern="0" dirty="0">
                <a:latin typeface="+mn-ea"/>
              </a:rPr>
              <a:t>Modifier </a:t>
            </a:r>
            <a:r>
              <a:rPr lang="en-US" altLang="ko-KR" sz="1600" kern="0" dirty="0" smtClean="0">
                <a:latin typeface="+mn-ea"/>
              </a:rPr>
              <a:t>List</a:t>
            </a:r>
            <a:r>
              <a:rPr lang="ko-KR" altLang="en-US" sz="1600" kern="0" dirty="0" smtClean="0">
                <a:latin typeface="+mn-ea"/>
              </a:rPr>
              <a:t>에서 </a:t>
            </a:r>
            <a:r>
              <a:rPr lang="en-US" altLang="ko-KR" sz="1600" kern="0" dirty="0" smtClean="0">
                <a:latin typeface="+mn-ea"/>
              </a:rPr>
              <a:t>Editable Poly </a:t>
            </a:r>
            <a:r>
              <a:rPr lang="ko-KR" altLang="en-US" sz="1600" kern="0" dirty="0" smtClean="0">
                <a:latin typeface="+mn-ea"/>
              </a:rPr>
              <a:t>선택 후 </a:t>
            </a:r>
            <a:r>
              <a:rPr lang="en-US" altLang="ko-KR" sz="1600" kern="0" dirty="0" smtClean="0">
                <a:latin typeface="+mn-ea"/>
              </a:rPr>
              <a:t>vertex </a:t>
            </a:r>
            <a:r>
              <a:rPr lang="ko-KR" altLang="en-US" sz="1600" kern="0" dirty="0" smtClean="0">
                <a:latin typeface="+mn-ea"/>
              </a:rPr>
              <a:t>삭제 또는</a:t>
            </a:r>
            <a:r>
              <a:rPr lang="en-US" altLang="ko-KR" sz="1600" kern="0" dirty="0" smtClean="0">
                <a:latin typeface="+mn-ea"/>
              </a:rPr>
              <a:t> </a:t>
            </a:r>
            <a:r>
              <a:rPr lang="ko-KR" altLang="en-US" sz="1600" kern="0" dirty="0" smtClean="0">
                <a:latin typeface="+mn-ea"/>
              </a:rPr>
              <a:t>이동</a:t>
            </a:r>
            <a:endParaRPr lang="en-US" altLang="ko-KR" sz="1600" kern="0" dirty="0" smtClean="0"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0032" y="980728"/>
            <a:ext cx="1011148" cy="992189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7944" y="2924944"/>
            <a:ext cx="257175" cy="228600"/>
          </a:xfrm>
          <a:prstGeom prst="rect">
            <a:avLst/>
          </a:prstGeom>
        </p:spPr>
      </p:pic>
      <p:grpSp>
        <p:nvGrpSpPr>
          <p:cNvPr id="6" name="그룹 5"/>
          <p:cNvGrpSpPr/>
          <p:nvPr/>
        </p:nvGrpSpPr>
        <p:grpSpPr>
          <a:xfrm>
            <a:off x="6893276" y="1449368"/>
            <a:ext cx="1776962" cy="1613892"/>
            <a:chOff x="6251422" y="3039244"/>
            <a:chExt cx="2518023" cy="2305313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51422" y="3039244"/>
              <a:ext cx="2518023" cy="2305313"/>
            </a:xfrm>
            <a:prstGeom prst="rect">
              <a:avLst/>
            </a:prstGeom>
          </p:spPr>
        </p:pic>
        <p:sp>
          <p:nvSpPr>
            <p:cNvPr id="19" name="직사각형 18"/>
            <p:cNvSpPr/>
            <p:nvPr/>
          </p:nvSpPr>
          <p:spPr bwMode="auto">
            <a:xfrm>
              <a:off x="6287474" y="3101339"/>
              <a:ext cx="2316974" cy="456731"/>
            </a:xfrm>
            <a:prstGeom prst="rect">
              <a:avLst/>
            </a:prstGeom>
            <a:noFill/>
            <a:ln w="19050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굴림" pitchFamily="50" charset="-127"/>
              </a:endParaRPr>
            </a:p>
          </p:txBody>
        </p: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19920" y="3356992"/>
            <a:ext cx="1750318" cy="144360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1560" y="5085184"/>
            <a:ext cx="953004" cy="106317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16048" y="4847899"/>
            <a:ext cx="2592288" cy="1899234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44008" y="4980210"/>
            <a:ext cx="1925884" cy="1733957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05564" y="4980209"/>
            <a:ext cx="2140770" cy="1733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985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ko-KR" altLang="en-US" dirty="0" smtClean="0"/>
              <a:t> </a:t>
            </a:r>
            <a:r>
              <a:rPr lang="en-US" altLang="ko-KR" dirty="0" smtClean="0"/>
              <a:t>2D Spline </a:t>
            </a:r>
            <a:r>
              <a:rPr lang="ko-KR" altLang="en-US" dirty="0" smtClean="0"/>
              <a:t>수정하기</a:t>
            </a:r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0" y="1233265"/>
            <a:ext cx="9036496" cy="5053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eaLnBrk="1" latinLnBrk="0" hangingPunct="1">
              <a:lnSpc>
                <a:spcPct val="90000"/>
              </a:lnSpc>
              <a:defRPr/>
            </a:pPr>
            <a:r>
              <a:rPr lang="en-US" altLang="ko-KR" sz="2000" kern="0" dirty="0" smtClean="0">
                <a:latin typeface="+mn-ea"/>
              </a:rPr>
              <a:t>Spline </a:t>
            </a:r>
            <a:r>
              <a:rPr lang="ko-KR" altLang="en-US" sz="2000" kern="0" dirty="0" smtClean="0">
                <a:latin typeface="+mn-ea"/>
              </a:rPr>
              <a:t>수정 두 가지 방법</a:t>
            </a:r>
            <a:endParaRPr lang="en-US" altLang="ko-KR" sz="20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en-US" altLang="ko-KR" sz="1600" kern="0" dirty="0" smtClean="0">
                <a:latin typeface="+mn-ea"/>
              </a:rPr>
              <a:t>Modifier List</a:t>
            </a:r>
            <a:r>
              <a:rPr lang="ko-KR" altLang="en-US" sz="1600" kern="0" dirty="0" smtClean="0">
                <a:latin typeface="+mn-ea"/>
              </a:rPr>
              <a:t>에 있는 </a:t>
            </a:r>
            <a:r>
              <a:rPr lang="en-US" altLang="ko-KR" sz="1600" kern="0" dirty="0" smtClean="0">
                <a:latin typeface="+mn-ea"/>
              </a:rPr>
              <a:t>Edit Spline </a:t>
            </a:r>
            <a:r>
              <a:rPr lang="ko-KR" altLang="en-US" sz="1600" kern="0" dirty="0" smtClean="0">
                <a:latin typeface="+mn-ea"/>
              </a:rPr>
              <a:t>사용</a:t>
            </a:r>
            <a:endParaRPr lang="en-US" altLang="ko-KR" sz="1600" kern="0" dirty="0" smtClean="0">
              <a:latin typeface="+mn-ea"/>
            </a:endParaRPr>
          </a:p>
          <a:p>
            <a:pPr lvl="2" eaLnBrk="1" latinLnBrk="0" hangingPunct="1">
              <a:lnSpc>
                <a:spcPct val="90000"/>
              </a:lnSpc>
              <a:defRPr/>
            </a:pPr>
            <a:r>
              <a:rPr lang="en-US" altLang="ko-KR" sz="1200" kern="0" dirty="0" smtClean="0">
                <a:latin typeface="+mn-ea"/>
              </a:rPr>
              <a:t>Modifier Stack</a:t>
            </a:r>
            <a:r>
              <a:rPr lang="ko-KR" altLang="en-US" sz="1200" kern="0" dirty="0" smtClean="0">
                <a:latin typeface="+mn-ea"/>
              </a:rPr>
              <a:t>에 지금까지 작업 내용 저장 </a:t>
            </a:r>
            <a:endParaRPr lang="en-US" altLang="ko-KR" sz="1200" kern="0" dirty="0" smtClean="0">
              <a:latin typeface="+mn-ea"/>
            </a:endParaRPr>
          </a:p>
          <a:p>
            <a:pPr lvl="2" eaLnBrk="1" latinLnBrk="0" hangingPunct="1">
              <a:lnSpc>
                <a:spcPct val="90000"/>
              </a:lnSpc>
              <a:defRPr/>
            </a:pPr>
            <a:r>
              <a:rPr lang="ko-KR" altLang="en-US" sz="1200" kern="0" dirty="0" smtClean="0">
                <a:latin typeface="+mn-ea"/>
              </a:rPr>
              <a:t>따라서 언제든지 과거 작업 내용 재조정 가능</a:t>
            </a:r>
            <a:endParaRPr lang="en-US" altLang="ko-KR" sz="1200" kern="0" dirty="0" smtClean="0">
              <a:latin typeface="+mn-ea"/>
            </a:endParaRPr>
          </a:p>
          <a:p>
            <a:pPr lvl="2" eaLnBrk="1" latinLnBrk="0" hangingPunct="1">
              <a:lnSpc>
                <a:spcPct val="90000"/>
              </a:lnSpc>
              <a:defRPr/>
            </a:pPr>
            <a:endParaRPr lang="en-US" altLang="ko-KR" sz="12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ko-KR" altLang="en-US" sz="1600" kern="0" dirty="0" smtClean="0">
                <a:latin typeface="+mn-ea"/>
              </a:rPr>
              <a:t>마우스 오른쪽 클릭 </a:t>
            </a:r>
            <a:r>
              <a:rPr lang="en-US" altLang="ko-KR" sz="1600" kern="0" dirty="0" smtClean="0">
                <a:latin typeface="+mn-ea"/>
              </a:rPr>
              <a:t>&gt; Editable Spline</a:t>
            </a:r>
            <a:r>
              <a:rPr lang="ko-KR" altLang="en-US" sz="1600" kern="0" dirty="0" smtClean="0">
                <a:latin typeface="+mn-ea"/>
              </a:rPr>
              <a:t>으로 변환</a:t>
            </a:r>
            <a:endParaRPr lang="en-US" altLang="ko-KR" sz="1600" kern="0" dirty="0" smtClean="0">
              <a:latin typeface="+mn-ea"/>
            </a:endParaRPr>
          </a:p>
          <a:p>
            <a:pPr lvl="2" eaLnBrk="1" latinLnBrk="0" hangingPunct="1">
              <a:lnSpc>
                <a:spcPct val="90000"/>
              </a:lnSpc>
              <a:defRPr/>
            </a:pPr>
            <a:r>
              <a:rPr lang="en-US" altLang="ko-KR" sz="1200" kern="0" dirty="0">
                <a:latin typeface="+mn-ea"/>
              </a:rPr>
              <a:t>Modifier </a:t>
            </a:r>
            <a:r>
              <a:rPr lang="en-US" altLang="ko-KR" sz="1200" kern="0" dirty="0" smtClean="0">
                <a:latin typeface="+mn-ea"/>
              </a:rPr>
              <a:t>Stack</a:t>
            </a:r>
            <a:r>
              <a:rPr lang="ko-KR" altLang="en-US" sz="1200" kern="0" dirty="0" smtClean="0">
                <a:latin typeface="+mn-ea"/>
              </a:rPr>
              <a:t>을 이용하지 않고 원래 </a:t>
            </a:r>
            <a:r>
              <a:rPr lang="en-US" altLang="ko-KR" sz="1200" kern="0" dirty="0" smtClean="0">
                <a:latin typeface="+mn-ea"/>
              </a:rPr>
              <a:t>Shape</a:t>
            </a:r>
            <a:r>
              <a:rPr lang="ko-KR" altLang="en-US" sz="1200" kern="0" dirty="0" smtClean="0">
                <a:latin typeface="+mn-ea"/>
              </a:rPr>
              <a:t>가 가진 </a:t>
            </a:r>
            <a:r>
              <a:rPr lang="en-US" altLang="ko-KR" sz="1200" kern="0" dirty="0" smtClean="0">
                <a:latin typeface="+mn-ea"/>
              </a:rPr>
              <a:t>Spline </a:t>
            </a:r>
            <a:r>
              <a:rPr lang="ko-KR" altLang="en-US" sz="1200" kern="0" dirty="0" smtClean="0">
                <a:latin typeface="+mn-ea"/>
              </a:rPr>
              <a:t>속성을 완전히 대체</a:t>
            </a:r>
            <a:endParaRPr lang="en-US" altLang="ko-KR" sz="1200" kern="0" dirty="0" smtClean="0">
              <a:latin typeface="+mn-ea"/>
            </a:endParaRPr>
          </a:p>
          <a:p>
            <a:pPr marL="914400" lvl="2" indent="0" eaLnBrk="1" latinLnBrk="0" hangingPunct="1">
              <a:lnSpc>
                <a:spcPct val="90000"/>
              </a:lnSpc>
              <a:buNone/>
              <a:defRPr/>
            </a:pPr>
            <a:endParaRPr lang="en-US" altLang="ko-KR" sz="1200" kern="0" dirty="0" smtClean="0">
              <a:latin typeface="+mn-ea"/>
            </a:endParaRPr>
          </a:p>
          <a:p>
            <a:pPr eaLnBrk="1" latinLnBrk="0" hangingPunct="1">
              <a:lnSpc>
                <a:spcPct val="90000"/>
              </a:lnSpc>
              <a:defRPr/>
            </a:pPr>
            <a:r>
              <a:rPr lang="en-US" altLang="ko-KR" sz="2000" kern="0" dirty="0">
                <a:latin typeface="+mn-ea"/>
              </a:rPr>
              <a:t>Spline </a:t>
            </a:r>
            <a:r>
              <a:rPr lang="ko-KR" altLang="en-US" sz="2000" kern="0" dirty="0" smtClean="0">
                <a:latin typeface="+mn-ea"/>
              </a:rPr>
              <a:t>수정 단계</a:t>
            </a:r>
            <a:endParaRPr lang="en-US" altLang="ko-KR" sz="20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en-US" altLang="ko-KR" sz="1600" kern="0" dirty="0" smtClean="0">
                <a:latin typeface="+mn-ea"/>
              </a:rPr>
              <a:t>Vertex -&gt; Segment -&gt; Spline</a:t>
            </a: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en-US" altLang="ko-KR" sz="1600" kern="0" dirty="0" smtClean="0">
                <a:latin typeface="+mn-ea"/>
              </a:rPr>
              <a:t>Star Spline </a:t>
            </a:r>
            <a:r>
              <a:rPr lang="ko-KR" altLang="en-US" sz="1600" kern="0" dirty="0" smtClean="0">
                <a:latin typeface="+mn-ea"/>
              </a:rPr>
              <a:t>생성</a:t>
            </a:r>
            <a:r>
              <a:rPr lang="en-US" altLang="ko-KR" sz="1600" kern="0" dirty="0" smtClean="0">
                <a:latin typeface="+mn-ea"/>
              </a:rPr>
              <a:t>(Create &gt; Shape (Splines) &gt; Star </a:t>
            </a:r>
            <a:r>
              <a:rPr lang="ko-KR" altLang="en-US" sz="1600" kern="0" dirty="0" smtClean="0">
                <a:latin typeface="+mn-ea"/>
              </a:rPr>
              <a:t>선택 후 적당하게 별 그림</a:t>
            </a:r>
            <a:endParaRPr lang="en-US" altLang="ko-KR" sz="16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en-US" altLang="ko-KR" sz="1600" kern="0" dirty="0" smtClean="0">
                <a:latin typeface="+mn-ea"/>
              </a:rPr>
              <a:t>Modify </a:t>
            </a:r>
            <a:r>
              <a:rPr lang="ko-KR" altLang="en-US" sz="1600" kern="0" dirty="0" smtClean="0">
                <a:latin typeface="+mn-ea"/>
              </a:rPr>
              <a:t>탭에서 </a:t>
            </a:r>
            <a:r>
              <a:rPr lang="en-US" altLang="ko-KR" sz="1600" kern="0" dirty="0">
                <a:latin typeface="+mn-ea"/>
              </a:rPr>
              <a:t>Modifier </a:t>
            </a:r>
            <a:r>
              <a:rPr lang="en-US" altLang="ko-KR" sz="1600" kern="0" dirty="0" smtClean="0">
                <a:latin typeface="+mn-ea"/>
              </a:rPr>
              <a:t>List &gt; Edit Spline </a:t>
            </a:r>
            <a:r>
              <a:rPr lang="ko-KR" altLang="en-US" sz="1600" kern="0" dirty="0" smtClean="0">
                <a:latin typeface="+mn-ea"/>
              </a:rPr>
              <a:t>선택</a:t>
            </a:r>
            <a:endParaRPr lang="en-US" altLang="ko-KR" sz="16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en-US" altLang="ko-KR" sz="1600" kern="0" dirty="0" smtClean="0">
                <a:latin typeface="+mn-ea"/>
              </a:rPr>
              <a:t>Selection</a:t>
            </a:r>
            <a:r>
              <a:rPr lang="ko-KR" altLang="en-US" sz="1600" kern="0" dirty="0" smtClean="0">
                <a:latin typeface="+mn-ea"/>
              </a:rPr>
              <a:t>에서 </a:t>
            </a:r>
            <a:r>
              <a:rPr lang="en-US" altLang="ko-KR" sz="1600" kern="0" dirty="0" smtClean="0">
                <a:latin typeface="+mn-ea"/>
              </a:rPr>
              <a:t>Vertex      </a:t>
            </a:r>
            <a:r>
              <a:rPr lang="ko-KR" altLang="en-US" sz="1600" kern="0" dirty="0" smtClean="0">
                <a:latin typeface="+mn-ea"/>
              </a:rPr>
              <a:t>선택</a:t>
            </a:r>
            <a:endParaRPr lang="en-US" altLang="ko-KR" sz="16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ko-KR" altLang="en-US" sz="1600" kern="0" dirty="0" smtClean="0">
                <a:latin typeface="+mn-ea"/>
              </a:rPr>
              <a:t>   선택 후 임의의 </a:t>
            </a:r>
            <a:r>
              <a:rPr lang="en-US" altLang="ko-KR" sz="1600" kern="0" dirty="0" smtClean="0">
                <a:latin typeface="+mn-ea"/>
              </a:rPr>
              <a:t>Vertex</a:t>
            </a:r>
            <a:r>
              <a:rPr lang="ko-KR" altLang="en-US" sz="1600" kern="0" dirty="0" smtClean="0">
                <a:latin typeface="+mn-ea"/>
              </a:rPr>
              <a:t>를 선택하고 이동</a:t>
            </a:r>
            <a:endParaRPr lang="en-US" altLang="ko-KR" sz="16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en-US" altLang="ko-KR" sz="1600" kern="0" dirty="0">
                <a:latin typeface="+mn-ea"/>
              </a:rPr>
              <a:t>Selection</a:t>
            </a:r>
            <a:r>
              <a:rPr lang="ko-KR" altLang="en-US" sz="1600" kern="0" dirty="0">
                <a:latin typeface="+mn-ea"/>
              </a:rPr>
              <a:t>에서 </a:t>
            </a:r>
            <a:r>
              <a:rPr lang="en-US" altLang="ko-KR" sz="1600" kern="0" dirty="0" smtClean="0">
                <a:latin typeface="+mn-ea"/>
              </a:rPr>
              <a:t>Segment      </a:t>
            </a:r>
            <a:r>
              <a:rPr lang="ko-KR" altLang="en-US" sz="1600" kern="0" dirty="0" smtClean="0">
                <a:latin typeface="+mn-ea"/>
              </a:rPr>
              <a:t>선택 </a:t>
            </a:r>
            <a:r>
              <a:rPr lang="en-US" altLang="ko-KR" sz="1600" kern="0" dirty="0" smtClean="0">
                <a:latin typeface="+mn-ea"/>
              </a:rPr>
              <a:t>…</a:t>
            </a: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en-US" altLang="ko-KR" sz="1600" kern="0" dirty="0">
                <a:latin typeface="+mn-ea"/>
              </a:rPr>
              <a:t>Selection</a:t>
            </a:r>
            <a:r>
              <a:rPr lang="ko-KR" altLang="en-US" sz="1600" kern="0" dirty="0">
                <a:latin typeface="+mn-ea"/>
              </a:rPr>
              <a:t>에서 </a:t>
            </a:r>
            <a:r>
              <a:rPr lang="en-US" altLang="ko-KR" sz="1600" kern="0" dirty="0">
                <a:latin typeface="+mn-ea"/>
              </a:rPr>
              <a:t>Spline </a:t>
            </a:r>
            <a:r>
              <a:rPr lang="en-US" altLang="ko-KR" sz="1600" kern="0" dirty="0" smtClean="0">
                <a:latin typeface="+mn-ea"/>
              </a:rPr>
              <a:t>    </a:t>
            </a:r>
            <a:r>
              <a:rPr lang="ko-KR" altLang="en-US" sz="1600" kern="0" dirty="0" smtClean="0">
                <a:latin typeface="+mn-ea"/>
              </a:rPr>
              <a:t>선택 </a:t>
            </a:r>
            <a:r>
              <a:rPr lang="en-US" altLang="ko-KR" sz="1600" kern="0" dirty="0">
                <a:latin typeface="+mn-ea"/>
              </a:rPr>
              <a:t>…</a:t>
            </a: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600" kern="0" dirty="0" smtClean="0">
              <a:latin typeface="+mn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9912" y="3429000"/>
            <a:ext cx="952500" cy="2286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0312" y="2280469"/>
            <a:ext cx="1623640" cy="1262831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75992" y="4338817"/>
            <a:ext cx="226311" cy="144016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5576" y="4550549"/>
            <a:ext cx="216024" cy="231454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39128" y="5007213"/>
            <a:ext cx="1569441" cy="1367606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40404" y="4850471"/>
            <a:ext cx="216538" cy="156389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08569" y="5006860"/>
            <a:ext cx="1496349" cy="1369427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61416" y="5096927"/>
            <a:ext cx="241057" cy="216120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406328" y="5006860"/>
            <a:ext cx="1737980" cy="1367959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2168" y="4842437"/>
            <a:ext cx="226311" cy="144016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48474" y="4821323"/>
            <a:ext cx="216538" cy="156389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79074" y="4821484"/>
            <a:ext cx="241057" cy="216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997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ko-KR" altLang="en-US" dirty="0" smtClean="0"/>
              <a:t> </a:t>
            </a:r>
            <a:r>
              <a:rPr lang="en-US" altLang="ko-KR" dirty="0" smtClean="0"/>
              <a:t>Edit</a:t>
            </a:r>
            <a:r>
              <a:rPr lang="ko-KR" altLang="en-US" dirty="0" smtClean="0"/>
              <a:t> </a:t>
            </a:r>
            <a:r>
              <a:rPr lang="en-US" altLang="ko-KR" dirty="0" smtClean="0"/>
              <a:t>Spline</a:t>
            </a:r>
            <a:r>
              <a:rPr lang="ko-KR" altLang="en-US" dirty="0" smtClean="0"/>
              <a:t>의 기본 기능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1920" y="1556792"/>
            <a:ext cx="1590675" cy="89535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2488" y="4293096"/>
            <a:ext cx="1543050" cy="619125"/>
          </a:xfrm>
          <a:prstGeom prst="rect">
            <a:avLst/>
          </a:prstGeom>
        </p:spPr>
      </p:pic>
      <p:sp>
        <p:nvSpPr>
          <p:cNvPr id="19" name="타원형 설명선 18"/>
          <p:cNvSpPr/>
          <p:nvPr/>
        </p:nvSpPr>
        <p:spPr bwMode="auto">
          <a:xfrm>
            <a:off x="107504" y="1340768"/>
            <a:ext cx="3456384" cy="576064"/>
          </a:xfrm>
          <a:prstGeom prst="wedgeEllipseCallout">
            <a:avLst>
              <a:gd name="adj1" fmla="val 61701"/>
              <a:gd name="adj2" fmla="val 8304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050" b="1" i="0" u="none" strike="noStrike" normalizeH="0" baseline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</a:rPr>
              <a:t>시작점</a:t>
            </a:r>
            <a:r>
              <a:rPr kumimoji="0" lang="en-US" altLang="ko-KR" sz="1050" b="1" i="0" u="none" strike="noStrike" normalizeH="0" baseline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</a:rPr>
              <a:t> </a:t>
            </a:r>
            <a:r>
              <a:rPr kumimoji="0" lang="ko-KR" altLang="en-US" sz="1050" b="1" i="0" u="none" strike="noStrike" normalizeH="0" baseline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</a:rPr>
              <a:t>또는 마지막 </a:t>
            </a:r>
            <a:r>
              <a:rPr kumimoji="0" lang="en-US" altLang="ko-KR" sz="1050" b="1" i="0" u="none" strike="noStrike" normalizeH="0" baseline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</a:rPr>
              <a:t>vertex</a:t>
            </a:r>
            <a:r>
              <a:rPr kumimoji="0" lang="ko-KR" altLang="en-US" sz="1050" b="1" i="0" u="none" strike="noStrike" normalizeH="0" baseline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</a:rPr>
              <a:t>에서 새로운 </a:t>
            </a:r>
            <a:r>
              <a:rPr kumimoji="0" lang="en-US" altLang="ko-KR" sz="1050" b="1" i="0" u="none" strike="noStrike" normalizeH="0" baseline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</a:rPr>
              <a:t>Line </a:t>
            </a:r>
            <a:r>
              <a:rPr kumimoji="0" lang="ko-KR" altLang="en-US" sz="1050" b="1" i="0" u="none" strike="noStrike" normalizeH="0" baseline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</a:rPr>
              <a:t>생성</a:t>
            </a:r>
            <a:endParaRPr kumimoji="0" lang="en-US" altLang="ko-KR" sz="1050" b="1" i="0" u="none" strike="noStrike" normalizeH="0" baseline="0" dirty="0" smtClean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+mn-ea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050" b="1" i="0" u="none" strike="noStrike" normalizeH="0" baseline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</a:rPr>
              <a:t>Automatic</a:t>
            </a:r>
            <a:r>
              <a:rPr kumimoji="0" lang="en-US" altLang="ko-KR" sz="1050" b="1" i="0" u="none" strike="noStrike" normalizeH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</a:rPr>
              <a:t> Welding </a:t>
            </a:r>
            <a:r>
              <a:rPr kumimoji="0" lang="ko-KR" altLang="en-US" sz="1050" b="1" i="0" u="none" strike="noStrike" normalizeH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</a:rPr>
              <a:t>선택 후 사용</a:t>
            </a:r>
            <a:endParaRPr kumimoji="0" lang="ko-KR" altLang="en-US" sz="1050" b="1" i="0" u="none" strike="noStrike" normalizeH="0" baseline="0" dirty="0" smtClean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+mn-ea"/>
            </a:endParaRPr>
          </a:p>
        </p:txBody>
      </p:sp>
      <p:sp>
        <p:nvSpPr>
          <p:cNvPr id="20" name="타원형 설명선 19"/>
          <p:cNvSpPr/>
          <p:nvPr/>
        </p:nvSpPr>
        <p:spPr bwMode="auto">
          <a:xfrm>
            <a:off x="1940" y="1921840"/>
            <a:ext cx="3201908" cy="576064"/>
          </a:xfrm>
          <a:prstGeom prst="wedgeEllipseCallout">
            <a:avLst>
              <a:gd name="adj1" fmla="val 74076"/>
              <a:gd name="adj2" fmla="val -60480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050" b="1" i="0" u="none" strike="noStrike" normalizeH="0" baseline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</a:rPr>
              <a:t>다른 </a:t>
            </a:r>
            <a:r>
              <a:rPr kumimoji="0" lang="en-US" altLang="ko-KR" sz="1050" b="1" i="0" u="none" strike="noStrike" normalizeH="0" baseline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</a:rPr>
              <a:t>Spline</a:t>
            </a:r>
            <a:r>
              <a:rPr kumimoji="0" lang="ko-KR" altLang="en-US" sz="1050" b="1" i="0" u="none" strike="noStrike" normalizeH="0" baseline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</a:rPr>
              <a:t>에 현재 선택한 </a:t>
            </a:r>
            <a:r>
              <a:rPr kumimoji="0" lang="en-US" altLang="ko-KR" sz="1050" b="1" i="0" u="none" strike="noStrike" normalizeH="0" baseline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</a:rPr>
              <a:t>Spline </a:t>
            </a:r>
            <a:r>
              <a:rPr kumimoji="0" lang="ko-KR" altLang="en-US" sz="1050" b="1" i="0" u="none" strike="noStrike" normalizeH="0" baseline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</a:rPr>
              <a:t>속성 적용</a:t>
            </a:r>
          </a:p>
        </p:txBody>
      </p:sp>
      <p:sp>
        <p:nvSpPr>
          <p:cNvPr id="27" name="타원형 설명선 26"/>
          <p:cNvSpPr/>
          <p:nvPr/>
        </p:nvSpPr>
        <p:spPr bwMode="auto">
          <a:xfrm>
            <a:off x="1940" y="2564904"/>
            <a:ext cx="3201908" cy="576064"/>
          </a:xfrm>
          <a:prstGeom prst="wedgeEllipseCallout">
            <a:avLst>
              <a:gd name="adj1" fmla="val 73362"/>
              <a:gd name="adj2" fmla="val -129264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050" b="1" i="0" u="none" strike="noStrike" normalizeH="0" baseline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</a:rPr>
              <a:t>여러 개</a:t>
            </a:r>
            <a:r>
              <a:rPr kumimoji="0" lang="ko-KR" altLang="en-US" sz="1050" b="1" i="0" u="none" strike="noStrike" normalizeH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</a:rPr>
              <a:t> </a:t>
            </a:r>
            <a:r>
              <a:rPr kumimoji="0" lang="en-US" altLang="ko-KR" sz="1050" b="1" i="0" u="none" strike="noStrike" normalizeH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</a:rPr>
              <a:t>spline</a:t>
            </a:r>
            <a:r>
              <a:rPr kumimoji="0" lang="ko-KR" altLang="en-US" sz="1050" b="1" i="0" u="none" strike="noStrike" normalizeH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</a:rPr>
              <a:t>을 동시에 </a:t>
            </a:r>
            <a:r>
              <a:rPr kumimoji="0" lang="en-US" altLang="ko-KR" sz="1050" b="1" i="0" u="none" strike="noStrike" normalizeH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</a:rPr>
              <a:t>attach</a:t>
            </a:r>
            <a:r>
              <a:rPr kumimoji="0" lang="ko-KR" altLang="en-US" sz="1050" b="1" i="0" u="none" strike="noStrike" normalizeH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</a:rPr>
              <a:t>할 때 사용</a:t>
            </a:r>
            <a:r>
              <a:rPr kumimoji="0" lang="en-US" altLang="ko-KR" sz="1050" b="1" i="0" u="none" strike="noStrike" normalizeH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</a:rPr>
              <a:t>. Attach Multiple </a:t>
            </a:r>
            <a:r>
              <a:rPr kumimoji="0" lang="ko-KR" altLang="en-US" sz="1050" b="1" i="0" u="none" strike="noStrike" normalizeH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</a:rPr>
              <a:t>대화상자 표시</a:t>
            </a:r>
            <a:endParaRPr kumimoji="0" lang="ko-KR" altLang="en-US" sz="1050" b="1" i="0" u="none" strike="noStrike" normalizeH="0" baseline="0" dirty="0" smtClean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+mn-ea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9399" y="3194628"/>
            <a:ext cx="2626990" cy="943730"/>
          </a:xfrm>
          <a:prstGeom prst="rect">
            <a:avLst/>
          </a:prstGeom>
        </p:spPr>
      </p:pic>
      <p:sp>
        <p:nvSpPr>
          <p:cNvPr id="28" name="타원형 설명선 27"/>
          <p:cNvSpPr/>
          <p:nvPr/>
        </p:nvSpPr>
        <p:spPr bwMode="auto">
          <a:xfrm>
            <a:off x="5292080" y="2673174"/>
            <a:ext cx="3201908" cy="576064"/>
          </a:xfrm>
          <a:prstGeom prst="wedgeEllipseCallout">
            <a:avLst>
              <a:gd name="adj1" fmla="val -72046"/>
              <a:gd name="adj2" fmla="val -105454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050" b="1" i="0" u="none" strike="noStrike" normalizeH="0" baseline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</a:rPr>
              <a:t>여러 개</a:t>
            </a:r>
            <a:r>
              <a:rPr kumimoji="0" lang="ko-KR" altLang="en-US" sz="1050" b="1" i="0" u="none" strike="noStrike" normalizeH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</a:rPr>
              <a:t> </a:t>
            </a:r>
            <a:r>
              <a:rPr kumimoji="0" lang="en-US" altLang="ko-KR" sz="1050" b="1" i="0" u="none" strike="noStrike" normalizeH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</a:rPr>
              <a:t>spline</a:t>
            </a:r>
            <a:r>
              <a:rPr kumimoji="0" lang="ko-KR" altLang="en-US" sz="1050" b="1" i="0" u="none" strike="noStrike" normalizeH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</a:rPr>
              <a:t>으로 표면을 생성하는 기능</a:t>
            </a:r>
            <a:endParaRPr kumimoji="0" lang="ko-KR" altLang="en-US" sz="1050" b="1" i="0" u="none" strike="noStrike" normalizeH="0" baseline="0" dirty="0" smtClean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+mn-ea"/>
            </a:endParaRPr>
          </a:p>
        </p:txBody>
      </p:sp>
      <p:sp>
        <p:nvSpPr>
          <p:cNvPr id="29" name="타원형 설명선 28"/>
          <p:cNvSpPr/>
          <p:nvPr/>
        </p:nvSpPr>
        <p:spPr bwMode="auto">
          <a:xfrm>
            <a:off x="5909480" y="1716435"/>
            <a:ext cx="3201908" cy="576064"/>
          </a:xfrm>
          <a:prstGeom prst="wedgeEllipseCallout">
            <a:avLst>
              <a:gd name="adj1" fmla="val -69428"/>
              <a:gd name="adj2" fmla="val -955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050" b="1" i="0" u="none" strike="noStrike" normalizeH="0" baseline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</a:rPr>
              <a:t>Reorient</a:t>
            </a:r>
            <a:r>
              <a:rPr kumimoji="0" lang="ko-KR" altLang="en-US" sz="1050" b="1" i="0" u="none" strike="noStrike" normalizeH="0" baseline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</a:rPr>
              <a:t>를 선택한 후 </a:t>
            </a:r>
            <a:r>
              <a:rPr kumimoji="0" lang="en-US" altLang="ko-KR" sz="1050" b="1" i="0" u="none" strike="noStrike" normalizeH="0" baseline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</a:rPr>
              <a:t>Attach</a:t>
            </a:r>
            <a:r>
              <a:rPr kumimoji="0" lang="ko-KR" altLang="en-US" sz="1050" b="1" i="0" u="none" strike="noStrike" normalizeH="0" baseline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</a:rPr>
              <a:t>를 적용하면 현재 선택한 </a:t>
            </a:r>
            <a:r>
              <a:rPr kumimoji="0" lang="en-US" altLang="ko-KR" sz="1050" b="1" i="0" u="none" strike="noStrike" normalizeH="0" baseline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</a:rPr>
              <a:t>spline</a:t>
            </a:r>
            <a:r>
              <a:rPr kumimoji="0" lang="ko-KR" altLang="en-US" sz="1050" b="1" i="0" u="none" strike="noStrike" normalizeH="0" baseline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</a:rPr>
              <a:t>의 로컬 </a:t>
            </a:r>
            <a:r>
              <a:rPr kumimoji="0" lang="ko-KR" altLang="en-US" sz="1050" b="1" i="0" u="none" strike="noStrike" normalizeH="0" baseline="0" dirty="0" err="1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</a:rPr>
              <a:t>좌표계와</a:t>
            </a:r>
            <a:r>
              <a:rPr kumimoji="0" lang="ko-KR" altLang="en-US" sz="1050" b="1" i="0" u="none" strike="noStrike" normalizeH="0" baseline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</a:rPr>
              <a:t> 정렬</a:t>
            </a:r>
          </a:p>
        </p:txBody>
      </p:sp>
      <p:sp>
        <p:nvSpPr>
          <p:cNvPr id="30" name="타원형 설명선 29"/>
          <p:cNvSpPr/>
          <p:nvPr/>
        </p:nvSpPr>
        <p:spPr bwMode="auto">
          <a:xfrm>
            <a:off x="5796136" y="4912221"/>
            <a:ext cx="3201908" cy="576064"/>
          </a:xfrm>
          <a:prstGeom prst="wedgeEllipseCallout">
            <a:avLst>
              <a:gd name="adj1" fmla="val -72046"/>
              <a:gd name="adj2" fmla="val -105454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050" b="1" i="0" u="none" strike="noStrike" normalizeH="0" baseline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</a:rPr>
              <a:t>끝점을 자동으로 이어 주는 기능</a:t>
            </a:r>
          </a:p>
        </p:txBody>
      </p:sp>
    </p:spTree>
    <p:extLst>
      <p:ext uri="{BB962C8B-B14F-4D97-AF65-F5344CB8AC3E}">
        <p14:creationId xmlns:p14="http://schemas.microsoft.com/office/powerpoint/2010/main" val="3777090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ko-KR" dirty="0" smtClean="0"/>
              <a:t>Create Line </a:t>
            </a:r>
            <a:r>
              <a:rPr lang="ko-KR" altLang="en-US" dirty="0" smtClean="0"/>
              <a:t>사용</a:t>
            </a:r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0" y="1233265"/>
            <a:ext cx="9036496" cy="5053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eaLnBrk="1" latinLnBrk="0" hangingPunct="1">
              <a:lnSpc>
                <a:spcPct val="90000"/>
              </a:lnSpc>
              <a:defRPr/>
            </a:pPr>
            <a:r>
              <a:rPr lang="ko-KR" altLang="en-US" sz="2000" kern="0" dirty="0" smtClean="0">
                <a:latin typeface="+mn-ea"/>
              </a:rPr>
              <a:t>선 그리기</a:t>
            </a:r>
            <a:endParaRPr lang="en-US" altLang="ko-KR" sz="20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en-US" altLang="ko-KR" sz="1600" kern="0" dirty="0" smtClean="0">
                <a:latin typeface="+mn-ea"/>
              </a:rPr>
              <a:t>Automatic Welding </a:t>
            </a:r>
            <a:r>
              <a:rPr lang="ko-KR" altLang="en-US" sz="1600" kern="0" dirty="0" smtClean="0">
                <a:latin typeface="+mn-ea"/>
              </a:rPr>
              <a:t>선택 </a:t>
            </a:r>
            <a:endParaRPr lang="en-US" altLang="ko-KR" sz="16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en-US" altLang="ko-KR" sz="1600" kern="0" dirty="0" smtClean="0">
                <a:latin typeface="+mn-ea"/>
              </a:rPr>
              <a:t>Create Line </a:t>
            </a:r>
            <a:r>
              <a:rPr lang="ko-KR" altLang="en-US" sz="1600" kern="0" dirty="0" smtClean="0">
                <a:latin typeface="+mn-ea"/>
              </a:rPr>
              <a:t>클릭</a:t>
            </a:r>
            <a:endParaRPr lang="en-US" altLang="ko-KR" sz="1600" kern="0" dirty="0" smtClean="0">
              <a:latin typeface="+mn-ea"/>
            </a:endParaRPr>
          </a:p>
          <a:p>
            <a:pPr lvl="2" eaLnBrk="1" latinLnBrk="0" hangingPunct="1">
              <a:lnSpc>
                <a:spcPct val="90000"/>
              </a:lnSpc>
              <a:defRPr/>
            </a:pPr>
            <a:r>
              <a:rPr lang="ko-KR" altLang="en-US" sz="1200" kern="0" dirty="0" smtClean="0">
                <a:latin typeface="+mn-ea"/>
              </a:rPr>
              <a:t>화면 상에서 선 그리기</a:t>
            </a:r>
            <a:endParaRPr lang="en-US" altLang="ko-KR" sz="1600" kern="0" dirty="0" smtClean="0">
              <a:latin typeface="+mn-ea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5519" y="1315636"/>
            <a:ext cx="1543050" cy="619125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7744" y="2852936"/>
            <a:ext cx="4380384" cy="2051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029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ko-KR" dirty="0" smtClean="0"/>
              <a:t>Cross Section </a:t>
            </a:r>
            <a:r>
              <a:rPr lang="ko-KR" altLang="en-US" dirty="0" smtClean="0"/>
              <a:t>사용</a:t>
            </a:r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0" y="1233265"/>
            <a:ext cx="9036496" cy="5053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eaLnBrk="1" latinLnBrk="0" hangingPunct="1">
              <a:lnSpc>
                <a:spcPct val="90000"/>
              </a:lnSpc>
              <a:defRPr/>
            </a:pPr>
            <a:r>
              <a:rPr lang="en-US" altLang="ko-KR" sz="2000" kern="0" dirty="0" smtClean="0">
                <a:latin typeface="+mn-ea"/>
              </a:rPr>
              <a:t>Spline</a:t>
            </a:r>
            <a:r>
              <a:rPr lang="ko-KR" altLang="en-US" sz="2000" kern="0" dirty="0" smtClean="0">
                <a:latin typeface="+mn-ea"/>
              </a:rPr>
              <a:t>을 이용한 곡면 형성</a:t>
            </a:r>
            <a:endParaRPr lang="en-US" altLang="ko-KR" sz="20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en-US" altLang="ko-KR" sz="1600" kern="0" dirty="0" smtClean="0">
                <a:latin typeface="+mn-ea"/>
              </a:rPr>
              <a:t>Reset</a:t>
            </a: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ko-KR" altLang="en-US" sz="1600" kern="0" dirty="0" smtClean="0">
                <a:latin typeface="+mn-ea"/>
              </a:rPr>
              <a:t>다음</a:t>
            </a:r>
            <a:r>
              <a:rPr lang="en-US" altLang="ko-KR" sz="1600" kern="0" dirty="0" smtClean="0">
                <a:latin typeface="+mn-ea"/>
              </a:rPr>
              <a:t> </a:t>
            </a:r>
            <a:r>
              <a:rPr lang="ko-KR" altLang="en-US" sz="1600" kern="0" dirty="0" smtClean="0">
                <a:latin typeface="+mn-ea"/>
              </a:rPr>
              <a:t>그림처럼 </a:t>
            </a:r>
            <a:r>
              <a:rPr lang="en-US" altLang="ko-KR" sz="1600" kern="0" dirty="0" smtClean="0">
                <a:latin typeface="+mn-ea"/>
              </a:rPr>
              <a:t>Left View</a:t>
            </a:r>
            <a:r>
              <a:rPr lang="ko-KR" altLang="en-US" sz="1600" kern="0" dirty="0" smtClean="0">
                <a:latin typeface="+mn-ea"/>
              </a:rPr>
              <a:t>에서 </a:t>
            </a:r>
            <a:r>
              <a:rPr lang="en-US" altLang="ko-KR" sz="1600" kern="0" dirty="0" smtClean="0">
                <a:latin typeface="+mn-ea"/>
              </a:rPr>
              <a:t>Arc 3 </a:t>
            </a:r>
            <a:r>
              <a:rPr lang="ko-KR" altLang="en-US" sz="1600" kern="0" dirty="0" smtClean="0">
                <a:latin typeface="+mn-ea"/>
              </a:rPr>
              <a:t>개 생성</a:t>
            </a:r>
            <a:endParaRPr lang="en-US" altLang="ko-KR" sz="16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600" kern="0" dirty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6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600" kern="0" dirty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6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600" kern="0" dirty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6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600" kern="0" dirty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6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600" kern="0" dirty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ko-KR" altLang="en-US" sz="1600" kern="0" dirty="0" smtClean="0">
                <a:latin typeface="+mn-ea"/>
              </a:rPr>
              <a:t>그 후         도구로 </a:t>
            </a:r>
            <a:r>
              <a:rPr lang="en-US" altLang="ko-KR" sz="1600" kern="0" dirty="0" smtClean="0">
                <a:latin typeface="+mn-ea"/>
              </a:rPr>
              <a:t>Front View</a:t>
            </a:r>
            <a:r>
              <a:rPr lang="ko-KR" altLang="en-US" sz="1600" kern="0" dirty="0" smtClean="0">
                <a:latin typeface="+mn-ea"/>
              </a:rPr>
              <a:t>에서 다음처럼 배치 </a:t>
            </a:r>
            <a:endParaRPr lang="en-US" altLang="ko-KR" sz="1600" kern="0" dirty="0" smtClean="0"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8144" y="825933"/>
            <a:ext cx="1061751" cy="122413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7704" y="2235606"/>
            <a:ext cx="4234687" cy="167185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4696" y="4531980"/>
            <a:ext cx="333375" cy="32385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28184" y="3645024"/>
            <a:ext cx="2299370" cy="3096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593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ko-KR" dirty="0" smtClean="0"/>
              <a:t>Cross Section </a:t>
            </a:r>
            <a:r>
              <a:rPr lang="ko-KR" altLang="en-US" dirty="0" smtClean="0"/>
              <a:t>사용</a:t>
            </a:r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-324544" y="1196752"/>
            <a:ext cx="9036496" cy="5053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lvl="1" eaLnBrk="1" latinLnBrk="0" hangingPunct="1">
              <a:lnSpc>
                <a:spcPct val="90000"/>
              </a:lnSpc>
              <a:defRPr/>
            </a:pPr>
            <a:r>
              <a:rPr lang="ko-KR" altLang="en-US" sz="1600" kern="0" dirty="0" smtClean="0">
                <a:latin typeface="+mn-ea"/>
              </a:rPr>
              <a:t>세 개를 모두 선택 한 후 마우스 오른쪽 클릭 </a:t>
            </a:r>
            <a:r>
              <a:rPr lang="en-US" altLang="ko-KR" sz="1600" kern="0" dirty="0" smtClean="0">
                <a:latin typeface="+mn-ea"/>
              </a:rPr>
              <a:t>&gt; Convert to: &gt; </a:t>
            </a:r>
            <a:r>
              <a:rPr lang="en-US" altLang="ko-KR" sz="1600" kern="0" dirty="0">
                <a:latin typeface="+mn-ea"/>
              </a:rPr>
              <a:t>Convert to </a:t>
            </a:r>
            <a:r>
              <a:rPr lang="en-US" altLang="ko-KR" sz="1600" kern="0" dirty="0" smtClean="0">
                <a:latin typeface="+mn-ea"/>
              </a:rPr>
              <a:t>Editable Spline </a:t>
            </a:r>
            <a:r>
              <a:rPr lang="ko-KR" altLang="en-US" sz="1600" kern="0" dirty="0" smtClean="0">
                <a:latin typeface="+mn-ea"/>
              </a:rPr>
              <a:t>선택</a:t>
            </a:r>
            <a:endParaRPr lang="en-US" altLang="ko-KR" sz="1600" kern="0" dirty="0" smtClean="0">
              <a:latin typeface="+mn-ea"/>
            </a:endParaRPr>
          </a:p>
          <a:p>
            <a:pPr lvl="2" eaLnBrk="1" latinLnBrk="0" hangingPunct="1">
              <a:lnSpc>
                <a:spcPct val="90000"/>
              </a:lnSpc>
              <a:defRPr/>
            </a:pPr>
            <a:r>
              <a:rPr lang="ko-KR" altLang="en-US" sz="1200" kern="0" dirty="0" smtClean="0">
                <a:latin typeface="+mn-ea"/>
              </a:rPr>
              <a:t>이제 각각은 </a:t>
            </a:r>
            <a:r>
              <a:rPr lang="en-US" altLang="ko-KR" sz="1200" kern="0" dirty="0" smtClean="0">
                <a:latin typeface="+mn-ea"/>
              </a:rPr>
              <a:t>Editable Spline</a:t>
            </a:r>
            <a:r>
              <a:rPr lang="ko-KR" altLang="en-US" sz="1200" kern="0" dirty="0" smtClean="0">
                <a:latin typeface="+mn-ea"/>
              </a:rPr>
              <a:t>으로 변경</a:t>
            </a:r>
            <a:r>
              <a:rPr lang="en-US" altLang="ko-KR" sz="1200" kern="0" dirty="0" smtClean="0">
                <a:latin typeface="+mn-ea"/>
              </a:rPr>
              <a:t>. </a:t>
            </a:r>
            <a:r>
              <a:rPr lang="ko-KR" altLang="en-US" sz="1200" kern="0" dirty="0" smtClean="0">
                <a:latin typeface="+mn-ea"/>
              </a:rPr>
              <a:t>따라서 각각을 선택하면 </a:t>
            </a:r>
            <a:r>
              <a:rPr lang="en-US" altLang="ko-KR" sz="1200" kern="0" dirty="0" smtClean="0">
                <a:latin typeface="+mn-ea"/>
              </a:rPr>
              <a:t>Modifier Stack</a:t>
            </a:r>
            <a:r>
              <a:rPr lang="ko-KR" altLang="en-US" sz="1200" kern="0" dirty="0" smtClean="0">
                <a:latin typeface="+mn-ea"/>
              </a:rPr>
              <a:t>에 </a:t>
            </a:r>
            <a:r>
              <a:rPr lang="en-US" altLang="ko-KR" sz="1200" kern="0" dirty="0" smtClean="0">
                <a:latin typeface="+mn-ea"/>
              </a:rPr>
              <a:t>Editable Spline</a:t>
            </a:r>
            <a:r>
              <a:rPr lang="ko-KR" altLang="en-US" sz="1200" kern="0" dirty="0" smtClean="0">
                <a:latin typeface="+mn-ea"/>
              </a:rPr>
              <a:t>으로 표시</a:t>
            </a:r>
            <a:endParaRPr lang="en-US" altLang="ko-KR" sz="12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ko-KR" altLang="en-US" sz="1600" kern="0" dirty="0" smtClean="0">
                <a:latin typeface="+mn-ea"/>
              </a:rPr>
              <a:t>임의의 </a:t>
            </a:r>
            <a:r>
              <a:rPr lang="en-US" altLang="ko-KR" sz="1600" kern="0" dirty="0" smtClean="0">
                <a:latin typeface="+mn-ea"/>
              </a:rPr>
              <a:t>Arc</a:t>
            </a:r>
            <a:r>
              <a:rPr lang="ko-KR" altLang="en-US" sz="1600" kern="0" dirty="0" smtClean="0">
                <a:latin typeface="+mn-ea"/>
              </a:rPr>
              <a:t>를 선택한 후 </a:t>
            </a:r>
            <a:r>
              <a:rPr lang="en-US" altLang="ko-KR" sz="1600" kern="0" dirty="0" smtClean="0">
                <a:latin typeface="+mn-ea"/>
              </a:rPr>
              <a:t>Attach </a:t>
            </a:r>
            <a:r>
              <a:rPr lang="ko-KR" altLang="en-US" sz="1600" kern="0" dirty="0" smtClean="0">
                <a:latin typeface="+mn-ea"/>
              </a:rPr>
              <a:t>클릭</a:t>
            </a:r>
            <a:r>
              <a:rPr lang="en-US" altLang="ko-KR" sz="1600" kern="0" dirty="0" smtClean="0">
                <a:latin typeface="+mn-ea"/>
              </a:rPr>
              <a:t>	</a:t>
            </a:r>
          </a:p>
          <a:p>
            <a:pPr lvl="2" eaLnBrk="1" latinLnBrk="0" hangingPunct="1">
              <a:lnSpc>
                <a:spcPct val="90000"/>
              </a:lnSpc>
              <a:defRPr/>
            </a:pPr>
            <a:r>
              <a:rPr lang="ko-KR" altLang="en-US" sz="1200" kern="0" dirty="0" smtClean="0">
                <a:latin typeface="+mn-ea"/>
              </a:rPr>
              <a:t>이 때 연결할 </a:t>
            </a:r>
            <a:r>
              <a:rPr lang="en-US" altLang="ko-KR" sz="1200" kern="0" dirty="0" smtClean="0">
                <a:latin typeface="+mn-ea"/>
              </a:rPr>
              <a:t>Spline </a:t>
            </a:r>
            <a:r>
              <a:rPr lang="ko-KR" altLang="en-US" sz="1200" kern="0" dirty="0" smtClean="0">
                <a:latin typeface="+mn-ea"/>
              </a:rPr>
              <a:t>주변으로 커서를 가져 가면 커서가 십자가 </a:t>
            </a:r>
            <a:r>
              <a:rPr lang="en-US" altLang="ko-KR" sz="1200" kern="0" dirty="0" smtClean="0">
                <a:latin typeface="+mn-ea"/>
              </a:rPr>
              <a:t>(</a:t>
            </a:r>
            <a:r>
              <a:rPr lang="ko-KR" altLang="en-US" sz="1200" kern="0" dirty="0" smtClean="0">
                <a:latin typeface="+mn-ea"/>
              </a:rPr>
              <a:t>및 주변에 동그라미</a:t>
            </a:r>
            <a:r>
              <a:rPr lang="en-US" altLang="ko-KR" sz="1200" kern="0" dirty="0" smtClean="0">
                <a:latin typeface="+mn-ea"/>
              </a:rPr>
              <a:t>)</a:t>
            </a:r>
            <a:r>
              <a:rPr lang="ko-KR" altLang="en-US" sz="1200" kern="0" dirty="0" smtClean="0">
                <a:latin typeface="+mn-ea"/>
              </a:rPr>
              <a:t>로 표시 </a:t>
            </a:r>
            <a:endParaRPr lang="en-US" altLang="ko-KR" sz="1200" kern="0" dirty="0" smtClean="0">
              <a:latin typeface="+mn-ea"/>
            </a:endParaRPr>
          </a:p>
          <a:p>
            <a:pPr lvl="2" eaLnBrk="1" latinLnBrk="0" hangingPunct="1">
              <a:lnSpc>
                <a:spcPct val="90000"/>
              </a:lnSpc>
              <a:defRPr/>
            </a:pPr>
            <a:r>
              <a:rPr lang="ko-KR" altLang="en-US" sz="1200" kern="0" dirty="0" smtClean="0">
                <a:latin typeface="+mn-ea"/>
              </a:rPr>
              <a:t>나머지 두 개 </a:t>
            </a:r>
            <a:r>
              <a:rPr lang="en-US" altLang="ko-KR" sz="1200" kern="0" dirty="0" smtClean="0">
                <a:latin typeface="+mn-ea"/>
              </a:rPr>
              <a:t>Arc</a:t>
            </a:r>
            <a:r>
              <a:rPr lang="ko-KR" altLang="en-US" sz="1200" kern="0" dirty="0" smtClean="0">
                <a:latin typeface="+mn-ea"/>
              </a:rPr>
              <a:t>를 클릭해서 </a:t>
            </a:r>
            <a:r>
              <a:rPr lang="en-US" altLang="ko-KR" sz="1200" kern="0" dirty="0" smtClean="0">
                <a:latin typeface="+mn-ea"/>
              </a:rPr>
              <a:t>attach</a:t>
            </a:r>
          </a:p>
          <a:p>
            <a:pPr lvl="2" eaLnBrk="1" latinLnBrk="0" hangingPunct="1">
              <a:lnSpc>
                <a:spcPct val="90000"/>
              </a:lnSpc>
              <a:defRPr/>
            </a:pPr>
            <a:r>
              <a:rPr lang="ko-KR" altLang="en-US" sz="1200" kern="0" dirty="0" smtClean="0">
                <a:latin typeface="+mn-ea"/>
              </a:rPr>
              <a:t>이 때 </a:t>
            </a:r>
            <a:r>
              <a:rPr lang="en-US" altLang="ko-KR" sz="1200" kern="0" dirty="0" smtClean="0">
                <a:latin typeface="+mn-ea"/>
              </a:rPr>
              <a:t>BB</a:t>
            </a:r>
            <a:r>
              <a:rPr lang="ko-KR" altLang="en-US" sz="1200" kern="0" dirty="0" smtClean="0">
                <a:latin typeface="+mn-ea"/>
              </a:rPr>
              <a:t>가 확장되는 모습 확인</a:t>
            </a:r>
            <a:endParaRPr lang="en-US" altLang="ko-KR" sz="12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en-US" altLang="ko-KR" sz="1600" kern="0" dirty="0">
                <a:latin typeface="+mn-ea"/>
              </a:rPr>
              <a:t>Cross Section </a:t>
            </a:r>
            <a:r>
              <a:rPr lang="ko-KR" altLang="en-US" sz="1600" kern="0" dirty="0">
                <a:latin typeface="+mn-ea"/>
              </a:rPr>
              <a:t>단추 클릭 후 </a:t>
            </a:r>
            <a:r>
              <a:rPr lang="en-US" altLang="ko-KR" sz="1600" kern="0" dirty="0" smtClean="0">
                <a:latin typeface="+mn-ea"/>
              </a:rPr>
              <a:t>User View</a:t>
            </a:r>
            <a:r>
              <a:rPr lang="ko-KR" altLang="en-US" sz="1600" kern="0" dirty="0" smtClean="0">
                <a:latin typeface="+mn-ea"/>
              </a:rPr>
              <a:t>에서 </a:t>
            </a:r>
            <a:r>
              <a:rPr lang="en-US" altLang="ko-KR" sz="1600" kern="0" dirty="0" smtClean="0">
                <a:latin typeface="+mn-ea"/>
              </a:rPr>
              <a:t/>
            </a:r>
            <a:br>
              <a:rPr lang="en-US" altLang="ko-KR" sz="1600" kern="0" dirty="0" smtClean="0">
                <a:latin typeface="+mn-ea"/>
              </a:rPr>
            </a:br>
            <a:r>
              <a:rPr lang="en-US" altLang="ko-KR" sz="1600" kern="0" dirty="0" smtClean="0">
                <a:latin typeface="+mn-ea"/>
              </a:rPr>
              <a:t>Arc</a:t>
            </a:r>
            <a:r>
              <a:rPr lang="ko-KR" altLang="en-US" sz="1600" kern="0" dirty="0" smtClean="0">
                <a:latin typeface="+mn-ea"/>
              </a:rPr>
              <a:t>를 한쪽 끝에서 다른 쪽 끝으로 순서대로 클릭</a:t>
            </a:r>
            <a:endParaRPr lang="en-US" altLang="ko-KR" sz="1600" kern="0" dirty="0" smtClean="0">
              <a:latin typeface="+mn-ea"/>
            </a:endParaRPr>
          </a:p>
          <a:p>
            <a:pPr lvl="2" eaLnBrk="1" latinLnBrk="0" hangingPunct="1">
              <a:lnSpc>
                <a:spcPct val="90000"/>
              </a:lnSpc>
              <a:defRPr/>
            </a:pPr>
            <a:r>
              <a:rPr lang="ko-KR" altLang="en-US" sz="1200" kern="0" dirty="0" smtClean="0">
                <a:latin typeface="+mn-ea"/>
              </a:rPr>
              <a:t>연결 표면 생성</a:t>
            </a:r>
            <a:endParaRPr lang="en-US" altLang="ko-KR" sz="12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en-US" altLang="ko-KR" sz="1600" kern="0" dirty="0" smtClean="0">
                <a:latin typeface="+mn-ea"/>
              </a:rPr>
              <a:t>Modifier List</a:t>
            </a:r>
            <a:r>
              <a:rPr lang="ko-KR" altLang="en-US" sz="1600" kern="0" dirty="0" smtClean="0">
                <a:latin typeface="+mn-ea"/>
              </a:rPr>
              <a:t>에서 </a:t>
            </a:r>
            <a:r>
              <a:rPr lang="en-US" altLang="ko-KR" sz="1600" kern="0" dirty="0" smtClean="0">
                <a:latin typeface="+mn-ea"/>
              </a:rPr>
              <a:t>Surface </a:t>
            </a:r>
            <a:r>
              <a:rPr lang="ko-KR" altLang="en-US" sz="1600" kern="0" dirty="0" smtClean="0">
                <a:latin typeface="+mn-ea"/>
              </a:rPr>
              <a:t>선택</a:t>
            </a:r>
            <a:endParaRPr lang="en-US" altLang="ko-KR" sz="1600" kern="0" dirty="0" smtClean="0">
              <a:latin typeface="+mn-ea"/>
            </a:endParaRPr>
          </a:p>
          <a:p>
            <a:pPr lvl="2" eaLnBrk="1" latinLnBrk="0" hangingPunct="1">
              <a:lnSpc>
                <a:spcPct val="90000"/>
              </a:lnSpc>
              <a:defRPr/>
            </a:pPr>
            <a:r>
              <a:rPr lang="ko-KR" altLang="en-US" sz="1200" kern="0" dirty="0" smtClean="0">
                <a:latin typeface="+mn-ea"/>
              </a:rPr>
              <a:t>이 때 표면이 보이지 않는다면 </a:t>
            </a:r>
            <a:r>
              <a:rPr lang="en-US" altLang="ko-KR" sz="1200" kern="0" dirty="0" smtClean="0">
                <a:latin typeface="+mn-ea"/>
              </a:rPr>
              <a:t>normal vector</a:t>
            </a:r>
            <a:r>
              <a:rPr lang="ko-KR" altLang="en-US" sz="1200" kern="0" dirty="0" smtClean="0">
                <a:latin typeface="+mn-ea"/>
              </a:rPr>
              <a:t>가 뒤집혀진 상태</a:t>
            </a:r>
            <a:endParaRPr lang="en-US" altLang="ko-KR" sz="1200" kern="0" dirty="0" smtClean="0">
              <a:latin typeface="+mn-ea"/>
            </a:endParaRPr>
          </a:p>
          <a:p>
            <a:pPr lvl="2" eaLnBrk="1" latinLnBrk="0" hangingPunct="1">
              <a:lnSpc>
                <a:spcPct val="90000"/>
              </a:lnSpc>
              <a:defRPr/>
            </a:pPr>
            <a:r>
              <a:rPr lang="ko-KR" altLang="en-US" sz="1200" kern="0" dirty="0" smtClean="0">
                <a:latin typeface="+mn-ea"/>
              </a:rPr>
              <a:t>이 경우 </a:t>
            </a:r>
            <a:r>
              <a:rPr lang="en-US" altLang="ko-KR" sz="1200" kern="0" dirty="0" smtClean="0">
                <a:latin typeface="+mn-ea"/>
              </a:rPr>
              <a:t>Flip Normal </a:t>
            </a:r>
            <a:r>
              <a:rPr lang="ko-KR" altLang="en-US" sz="1200" kern="0" dirty="0" smtClean="0">
                <a:latin typeface="+mn-ea"/>
              </a:rPr>
              <a:t>선택</a:t>
            </a:r>
            <a:endParaRPr lang="en-US" altLang="ko-KR" sz="1200" kern="0" dirty="0" smtClean="0">
              <a:latin typeface="+mn-ea"/>
            </a:endParaRPr>
          </a:p>
          <a:p>
            <a:pPr lvl="2" eaLnBrk="1" latinLnBrk="0" hangingPunct="1">
              <a:lnSpc>
                <a:spcPct val="90000"/>
              </a:lnSpc>
              <a:defRPr/>
            </a:pPr>
            <a:endParaRPr lang="en-US" altLang="ko-KR" sz="1200" kern="0" dirty="0">
              <a:latin typeface="+mn-ea"/>
            </a:endParaRPr>
          </a:p>
          <a:p>
            <a:pPr lvl="2" eaLnBrk="1" latinLnBrk="0" hangingPunct="1">
              <a:lnSpc>
                <a:spcPct val="90000"/>
              </a:lnSpc>
              <a:defRPr/>
            </a:pPr>
            <a:endParaRPr lang="en-US" altLang="ko-KR" sz="1200" kern="0" dirty="0" smtClean="0">
              <a:latin typeface="+mn-ea"/>
            </a:endParaRPr>
          </a:p>
          <a:p>
            <a:pPr lvl="2" eaLnBrk="1" latinLnBrk="0" hangingPunct="1">
              <a:lnSpc>
                <a:spcPct val="90000"/>
              </a:lnSpc>
              <a:defRPr/>
            </a:pPr>
            <a:endParaRPr lang="en-US" altLang="ko-KR" sz="1200" kern="0" dirty="0">
              <a:latin typeface="+mn-ea"/>
            </a:endParaRPr>
          </a:p>
          <a:p>
            <a:pPr lvl="2" eaLnBrk="1" latinLnBrk="0" hangingPunct="1">
              <a:lnSpc>
                <a:spcPct val="90000"/>
              </a:lnSpc>
              <a:defRPr/>
            </a:pPr>
            <a:endParaRPr lang="en-US" altLang="ko-KR" sz="1200" kern="0" dirty="0" smtClean="0">
              <a:latin typeface="+mn-ea"/>
            </a:endParaRPr>
          </a:p>
          <a:p>
            <a:pPr lvl="2" eaLnBrk="1" latinLnBrk="0" hangingPunct="1">
              <a:lnSpc>
                <a:spcPct val="90000"/>
              </a:lnSpc>
              <a:defRPr/>
            </a:pPr>
            <a:endParaRPr lang="en-US" altLang="ko-KR" sz="1200" kern="0" dirty="0">
              <a:latin typeface="+mn-ea"/>
            </a:endParaRPr>
          </a:p>
          <a:p>
            <a:pPr lvl="2" eaLnBrk="1" latinLnBrk="0" hangingPunct="1">
              <a:lnSpc>
                <a:spcPct val="90000"/>
              </a:lnSpc>
              <a:defRPr/>
            </a:pPr>
            <a:endParaRPr lang="en-US" altLang="ko-KR" sz="1200" kern="0" dirty="0" smtClean="0">
              <a:latin typeface="+mn-ea"/>
            </a:endParaRPr>
          </a:p>
          <a:p>
            <a:pPr lvl="2" eaLnBrk="1" latinLnBrk="0" hangingPunct="1">
              <a:lnSpc>
                <a:spcPct val="90000"/>
              </a:lnSpc>
              <a:defRPr/>
            </a:pPr>
            <a:endParaRPr lang="en-US" altLang="ko-KR" sz="1200" kern="0" dirty="0">
              <a:latin typeface="+mn-ea"/>
            </a:endParaRPr>
          </a:p>
          <a:p>
            <a:pPr lvl="2" eaLnBrk="1" latinLnBrk="0" hangingPunct="1">
              <a:lnSpc>
                <a:spcPct val="90000"/>
              </a:lnSpc>
              <a:defRPr/>
            </a:pPr>
            <a:endParaRPr lang="en-US" altLang="ko-KR" sz="1200" kern="0" dirty="0" smtClean="0">
              <a:latin typeface="+mn-ea"/>
            </a:endParaRPr>
          </a:p>
          <a:p>
            <a:pPr lvl="2" eaLnBrk="1" latinLnBrk="0" hangingPunct="1">
              <a:lnSpc>
                <a:spcPct val="90000"/>
              </a:lnSpc>
              <a:defRPr/>
            </a:pPr>
            <a:endParaRPr lang="en-US" altLang="ko-KR" sz="1200" kern="0" dirty="0">
              <a:latin typeface="+mn-ea"/>
            </a:endParaRPr>
          </a:p>
          <a:p>
            <a:pPr lvl="2" eaLnBrk="1" latinLnBrk="0" hangingPunct="1">
              <a:lnSpc>
                <a:spcPct val="90000"/>
              </a:lnSpc>
              <a:defRPr/>
            </a:pPr>
            <a:endParaRPr lang="en-US" altLang="ko-KR" sz="1200" kern="0" dirty="0" smtClean="0">
              <a:latin typeface="+mn-ea"/>
            </a:endParaRPr>
          </a:p>
          <a:p>
            <a:pPr lvl="2" eaLnBrk="1" latinLnBrk="0" hangingPunct="1">
              <a:lnSpc>
                <a:spcPct val="90000"/>
              </a:lnSpc>
              <a:defRPr/>
            </a:pPr>
            <a:r>
              <a:rPr lang="ko-KR" altLang="en-US" sz="1200" kern="0" dirty="0" smtClean="0">
                <a:latin typeface="+mn-ea"/>
              </a:rPr>
              <a:t>이 기능도 일종의 </a:t>
            </a:r>
            <a:r>
              <a:rPr lang="en-US" altLang="ko-KR" sz="1200" kern="0" dirty="0" smtClean="0">
                <a:latin typeface="+mn-ea"/>
              </a:rPr>
              <a:t>Sweep modeling </a:t>
            </a:r>
            <a:r>
              <a:rPr lang="ko-KR" altLang="en-US" sz="1200" kern="0" dirty="0" smtClean="0">
                <a:latin typeface="+mn-ea"/>
              </a:rPr>
              <a:t>기법</a:t>
            </a:r>
            <a:r>
              <a:rPr lang="en-US" altLang="ko-KR" sz="1200" kern="0" dirty="0" smtClean="0">
                <a:latin typeface="+mn-ea"/>
              </a:rPr>
              <a:t>!</a:t>
            </a: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600" kern="0" dirty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600" kern="0" dirty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6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600" kern="0" dirty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6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600" kern="0" dirty="0"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1408" y="1916832"/>
            <a:ext cx="1266825" cy="9906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0152" y="2651901"/>
            <a:ext cx="2528414" cy="1817563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0152" y="4716453"/>
            <a:ext cx="2486569" cy="1780300"/>
          </a:xfrm>
          <a:prstGeom prst="rect">
            <a:avLst/>
          </a:prstGeom>
        </p:spPr>
      </p:pic>
      <p:sp>
        <p:nvSpPr>
          <p:cNvPr id="11" name="아래쪽 화살표 10"/>
          <p:cNvSpPr/>
          <p:nvPr/>
        </p:nvSpPr>
        <p:spPr bwMode="auto">
          <a:xfrm>
            <a:off x="7067232" y="4484616"/>
            <a:ext cx="274254" cy="463674"/>
          </a:xfrm>
          <a:prstGeom prst="downArrow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5876" y="4163631"/>
            <a:ext cx="1198388" cy="1569318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 bwMode="auto">
          <a:xfrm>
            <a:off x="1102636" y="4668516"/>
            <a:ext cx="805067" cy="128636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71800" y="4163631"/>
            <a:ext cx="2263848" cy="1740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963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ko-KR" dirty="0" smtClean="0"/>
              <a:t>Cross Section </a:t>
            </a:r>
            <a:r>
              <a:rPr lang="ko-KR" altLang="en-US" dirty="0" smtClean="0"/>
              <a:t>사용</a:t>
            </a:r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-324544" y="1196752"/>
            <a:ext cx="9036496" cy="5053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lvl="1" eaLnBrk="1" latinLnBrk="0" hangingPunct="1">
              <a:lnSpc>
                <a:spcPct val="90000"/>
              </a:lnSpc>
              <a:defRPr/>
            </a:pPr>
            <a:r>
              <a:rPr lang="ko-KR" altLang="en-US" sz="1600" kern="0" dirty="0" smtClean="0">
                <a:latin typeface="+mn-ea"/>
              </a:rPr>
              <a:t>세 개를 모두 선택 한 후 마우스 오른쪽 클릭 </a:t>
            </a:r>
            <a:r>
              <a:rPr lang="en-US" altLang="ko-KR" sz="1600" kern="0" dirty="0" smtClean="0">
                <a:latin typeface="+mn-ea"/>
              </a:rPr>
              <a:t>&gt; Convert to: &gt; </a:t>
            </a:r>
            <a:r>
              <a:rPr lang="en-US" altLang="ko-KR" sz="1600" kern="0" dirty="0">
                <a:latin typeface="+mn-ea"/>
              </a:rPr>
              <a:t>Convert to </a:t>
            </a:r>
            <a:r>
              <a:rPr lang="en-US" altLang="ko-KR" sz="1600" kern="0" dirty="0" smtClean="0">
                <a:latin typeface="+mn-ea"/>
              </a:rPr>
              <a:t>Editable Spline </a:t>
            </a:r>
            <a:r>
              <a:rPr lang="ko-KR" altLang="en-US" sz="1600" kern="0" dirty="0" smtClean="0">
                <a:latin typeface="+mn-ea"/>
              </a:rPr>
              <a:t>선택</a:t>
            </a:r>
            <a:endParaRPr lang="en-US" altLang="ko-KR" sz="1600" kern="0" dirty="0" smtClean="0">
              <a:latin typeface="+mn-ea"/>
            </a:endParaRPr>
          </a:p>
          <a:p>
            <a:pPr lvl="2" eaLnBrk="1" latinLnBrk="0" hangingPunct="1">
              <a:lnSpc>
                <a:spcPct val="90000"/>
              </a:lnSpc>
              <a:defRPr/>
            </a:pPr>
            <a:r>
              <a:rPr lang="ko-KR" altLang="en-US" sz="1200" kern="0" dirty="0" smtClean="0">
                <a:latin typeface="+mn-ea"/>
              </a:rPr>
              <a:t>이제 각각은 </a:t>
            </a:r>
            <a:r>
              <a:rPr lang="en-US" altLang="ko-KR" sz="1200" kern="0" dirty="0" smtClean="0">
                <a:latin typeface="+mn-ea"/>
              </a:rPr>
              <a:t>Editable Spline</a:t>
            </a:r>
            <a:r>
              <a:rPr lang="ko-KR" altLang="en-US" sz="1200" kern="0" dirty="0" smtClean="0">
                <a:latin typeface="+mn-ea"/>
              </a:rPr>
              <a:t>으로 변경</a:t>
            </a:r>
            <a:r>
              <a:rPr lang="en-US" altLang="ko-KR" sz="1200" kern="0" dirty="0" smtClean="0">
                <a:latin typeface="+mn-ea"/>
              </a:rPr>
              <a:t>. </a:t>
            </a:r>
            <a:r>
              <a:rPr lang="ko-KR" altLang="en-US" sz="1200" kern="0" dirty="0" smtClean="0">
                <a:latin typeface="+mn-ea"/>
              </a:rPr>
              <a:t>따라서 각각을 선택하면 </a:t>
            </a:r>
            <a:r>
              <a:rPr lang="en-US" altLang="ko-KR" sz="1200" kern="0" dirty="0" smtClean="0">
                <a:latin typeface="+mn-ea"/>
              </a:rPr>
              <a:t>Modifier Stack</a:t>
            </a:r>
            <a:r>
              <a:rPr lang="ko-KR" altLang="en-US" sz="1200" kern="0" dirty="0" smtClean="0">
                <a:latin typeface="+mn-ea"/>
              </a:rPr>
              <a:t>에 </a:t>
            </a:r>
            <a:r>
              <a:rPr lang="en-US" altLang="ko-KR" sz="1200" kern="0" dirty="0" smtClean="0">
                <a:latin typeface="+mn-ea"/>
              </a:rPr>
              <a:t>Editable Spline</a:t>
            </a:r>
            <a:r>
              <a:rPr lang="ko-KR" altLang="en-US" sz="1200" kern="0" dirty="0" smtClean="0">
                <a:latin typeface="+mn-ea"/>
              </a:rPr>
              <a:t>으로 표시</a:t>
            </a:r>
            <a:endParaRPr lang="en-US" altLang="ko-KR" sz="12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ko-KR" altLang="en-US" sz="1600" kern="0" dirty="0" smtClean="0">
                <a:latin typeface="+mn-ea"/>
              </a:rPr>
              <a:t>임의의 </a:t>
            </a:r>
            <a:r>
              <a:rPr lang="en-US" altLang="ko-KR" sz="1600" kern="0" dirty="0" smtClean="0">
                <a:latin typeface="+mn-ea"/>
              </a:rPr>
              <a:t>Arc</a:t>
            </a:r>
            <a:r>
              <a:rPr lang="ko-KR" altLang="en-US" sz="1600" kern="0" dirty="0" smtClean="0">
                <a:latin typeface="+mn-ea"/>
              </a:rPr>
              <a:t>를 선택한 후 </a:t>
            </a:r>
            <a:r>
              <a:rPr lang="en-US" altLang="ko-KR" sz="1600" kern="0" dirty="0" smtClean="0">
                <a:latin typeface="+mn-ea"/>
              </a:rPr>
              <a:t>Attach </a:t>
            </a:r>
            <a:r>
              <a:rPr lang="ko-KR" altLang="en-US" sz="1600" kern="0" dirty="0" smtClean="0">
                <a:latin typeface="+mn-ea"/>
              </a:rPr>
              <a:t>클릭</a:t>
            </a:r>
            <a:r>
              <a:rPr lang="en-US" altLang="ko-KR" sz="1600" kern="0" dirty="0" smtClean="0">
                <a:latin typeface="+mn-ea"/>
              </a:rPr>
              <a:t>	</a:t>
            </a:r>
          </a:p>
          <a:p>
            <a:pPr lvl="2" eaLnBrk="1" latinLnBrk="0" hangingPunct="1">
              <a:lnSpc>
                <a:spcPct val="90000"/>
              </a:lnSpc>
              <a:defRPr/>
            </a:pPr>
            <a:r>
              <a:rPr lang="ko-KR" altLang="en-US" sz="1200" kern="0" dirty="0" smtClean="0">
                <a:latin typeface="+mn-ea"/>
              </a:rPr>
              <a:t>이 때 연결할 </a:t>
            </a:r>
            <a:r>
              <a:rPr lang="en-US" altLang="ko-KR" sz="1200" kern="0" dirty="0" smtClean="0">
                <a:latin typeface="+mn-ea"/>
              </a:rPr>
              <a:t>Spline </a:t>
            </a:r>
            <a:r>
              <a:rPr lang="ko-KR" altLang="en-US" sz="1200" kern="0" dirty="0" smtClean="0">
                <a:latin typeface="+mn-ea"/>
              </a:rPr>
              <a:t>주변으로 커서를 가져 가면 커서가 십자가 </a:t>
            </a:r>
            <a:r>
              <a:rPr lang="en-US" altLang="ko-KR" sz="1200" kern="0" dirty="0" smtClean="0">
                <a:latin typeface="+mn-ea"/>
              </a:rPr>
              <a:t>(</a:t>
            </a:r>
            <a:r>
              <a:rPr lang="ko-KR" altLang="en-US" sz="1200" kern="0" dirty="0" smtClean="0">
                <a:latin typeface="+mn-ea"/>
              </a:rPr>
              <a:t>및 주변에 동그라미</a:t>
            </a:r>
            <a:r>
              <a:rPr lang="en-US" altLang="ko-KR" sz="1200" kern="0" dirty="0" smtClean="0">
                <a:latin typeface="+mn-ea"/>
              </a:rPr>
              <a:t>)</a:t>
            </a:r>
            <a:r>
              <a:rPr lang="ko-KR" altLang="en-US" sz="1200" kern="0" dirty="0" smtClean="0">
                <a:latin typeface="+mn-ea"/>
              </a:rPr>
              <a:t>로 표시 </a:t>
            </a:r>
            <a:endParaRPr lang="en-US" altLang="ko-KR" sz="1200" kern="0" dirty="0" smtClean="0">
              <a:latin typeface="+mn-ea"/>
            </a:endParaRPr>
          </a:p>
          <a:p>
            <a:pPr lvl="2" eaLnBrk="1" latinLnBrk="0" hangingPunct="1">
              <a:lnSpc>
                <a:spcPct val="90000"/>
              </a:lnSpc>
              <a:defRPr/>
            </a:pPr>
            <a:r>
              <a:rPr lang="ko-KR" altLang="en-US" sz="1200" kern="0" dirty="0" smtClean="0">
                <a:latin typeface="+mn-ea"/>
              </a:rPr>
              <a:t>나머지 두 개 </a:t>
            </a:r>
            <a:r>
              <a:rPr lang="en-US" altLang="ko-KR" sz="1200" kern="0" dirty="0" smtClean="0">
                <a:latin typeface="+mn-ea"/>
              </a:rPr>
              <a:t>Arc</a:t>
            </a:r>
            <a:r>
              <a:rPr lang="ko-KR" altLang="en-US" sz="1200" kern="0" dirty="0" smtClean="0">
                <a:latin typeface="+mn-ea"/>
              </a:rPr>
              <a:t>를 클릭해서 </a:t>
            </a:r>
            <a:r>
              <a:rPr lang="en-US" altLang="ko-KR" sz="1200" kern="0" dirty="0" smtClean="0">
                <a:latin typeface="+mn-ea"/>
              </a:rPr>
              <a:t>attach</a:t>
            </a:r>
          </a:p>
          <a:p>
            <a:pPr lvl="2" eaLnBrk="1" latinLnBrk="0" hangingPunct="1">
              <a:lnSpc>
                <a:spcPct val="90000"/>
              </a:lnSpc>
              <a:defRPr/>
            </a:pPr>
            <a:r>
              <a:rPr lang="ko-KR" altLang="en-US" sz="1200" kern="0" dirty="0" smtClean="0">
                <a:latin typeface="+mn-ea"/>
              </a:rPr>
              <a:t>이 때 </a:t>
            </a:r>
            <a:r>
              <a:rPr lang="en-US" altLang="ko-KR" sz="1200" kern="0" dirty="0" smtClean="0">
                <a:latin typeface="+mn-ea"/>
              </a:rPr>
              <a:t>BB</a:t>
            </a:r>
            <a:r>
              <a:rPr lang="ko-KR" altLang="en-US" sz="1200" kern="0" dirty="0" smtClean="0">
                <a:latin typeface="+mn-ea"/>
              </a:rPr>
              <a:t>가 확장되는 모습 확인</a:t>
            </a:r>
            <a:endParaRPr lang="en-US" altLang="ko-KR" sz="12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en-US" altLang="ko-KR" sz="1600" kern="0" dirty="0">
                <a:latin typeface="+mn-ea"/>
              </a:rPr>
              <a:t>Cross Section </a:t>
            </a:r>
            <a:r>
              <a:rPr lang="ko-KR" altLang="en-US" sz="1600" kern="0" dirty="0">
                <a:latin typeface="+mn-ea"/>
              </a:rPr>
              <a:t>단추 클릭 후 </a:t>
            </a:r>
            <a:r>
              <a:rPr lang="en-US" altLang="ko-KR" sz="1600" kern="0" dirty="0" smtClean="0">
                <a:latin typeface="+mn-ea"/>
              </a:rPr>
              <a:t>User View</a:t>
            </a:r>
            <a:r>
              <a:rPr lang="ko-KR" altLang="en-US" sz="1600" kern="0" dirty="0" smtClean="0">
                <a:latin typeface="+mn-ea"/>
              </a:rPr>
              <a:t>에서 </a:t>
            </a:r>
            <a:r>
              <a:rPr lang="en-US" altLang="ko-KR" sz="1600" kern="0" dirty="0" smtClean="0">
                <a:latin typeface="+mn-ea"/>
              </a:rPr>
              <a:t/>
            </a:r>
            <a:br>
              <a:rPr lang="en-US" altLang="ko-KR" sz="1600" kern="0" dirty="0" smtClean="0">
                <a:latin typeface="+mn-ea"/>
              </a:rPr>
            </a:br>
            <a:r>
              <a:rPr lang="en-US" altLang="ko-KR" sz="1600" kern="0" dirty="0" smtClean="0">
                <a:latin typeface="+mn-ea"/>
              </a:rPr>
              <a:t>Arc</a:t>
            </a:r>
            <a:r>
              <a:rPr lang="ko-KR" altLang="en-US" sz="1600" kern="0" dirty="0" smtClean="0">
                <a:latin typeface="+mn-ea"/>
              </a:rPr>
              <a:t>를 한쪽 끝에서 다른 쪽 끝으로 순서대로 클릭</a:t>
            </a:r>
            <a:endParaRPr lang="en-US" altLang="ko-KR" sz="1600" kern="0" dirty="0" smtClean="0">
              <a:latin typeface="+mn-ea"/>
            </a:endParaRPr>
          </a:p>
          <a:p>
            <a:pPr lvl="2" eaLnBrk="1" latinLnBrk="0" hangingPunct="1">
              <a:lnSpc>
                <a:spcPct val="90000"/>
              </a:lnSpc>
              <a:defRPr/>
            </a:pPr>
            <a:r>
              <a:rPr lang="ko-KR" altLang="en-US" sz="1200" kern="0" dirty="0" smtClean="0">
                <a:latin typeface="+mn-ea"/>
              </a:rPr>
              <a:t>연결 표면 생성</a:t>
            </a:r>
            <a:endParaRPr lang="en-US" altLang="ko-KR" sz="12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en-US" altLang="ko-KR" sz="1600" kern="0" dirty="0" smtClean="0">
                <a:latin typeface="+mn-ea"/>
              </a:rPr>
              <a:t>Modifier List</a:t>
            </a:r>
            <a:r>
              <a:rPr lang="ko-KR" altLang="en-US" sz="1600" kern="0" dirty="0" smtClean="0">
                <a:latin typeface="+mn-ea"/>
              </a:rPr>
              <a:t>에서 </a:t>
            </a:r>
            <a:r>
              <a:rPr lang="en-US" altLang="ko-KR" sz="1600" kern="0" dirty="0" smtClean="0">
                <a:latin typeface="+mn-ea"/>
              </a:rPr>
              <a:t>Surface </a:t>
            </a:r>
            <a:r>
              <a:rPr lang="ko-KR" altLang="en-US" sz="1600" kern="0" dirty="0" smtClean="0">
                <a:latin typeface="+mn-ea"/>
              </a:rPr>
              <a:t>선택</a:t>
            </a:r>
            <a:endParaRPr lang="en-US" altLang="ko-KR" sz="1600" kern="0" dirty="0" smtClean="0">
              <a:latin typeface="+mn-ea"/>
            </a:endParaRPr>
          </a:p>
          <a:p>
            <a:pPr lvl="2" eaLnBrk="1" latinLnBrk="0" hangingPunct="1">
              <a:lnSpc>
                <a:spcPct val="90000"/>
              </a:lnSpc>
              <a:defRPr/>
            </a:pPr>
            <a:r>
              <a:rPr lang="ko-KR" altLang="en-US" sz="1200" kern="0" dirty="0" smtClean="0">
                <a:latin typeface="+mn-ea"/>
              </a:rPr>
              <a:t>이 때 표면이 보이지 않는다면 </a:t>
            </a:r>
            <a:r>
              <a:rPr lang="en-US" altLang="ko-KR" sz="1200" kern="0" dirty="0" smtClean="0">
                <a:latin typeface="+mn-ea"/>
              </a:rPr>
              <a:t>normal vector</a:t>
            </a:r>
            <a:r>
              <a:rPr lang="ko-KR" altLang="en-US" sz="1200" kern="0" dirty="0" smtClean="0">
                <a:latin typeface="+mn-ea"/>
              </a:rPr>
              <a:t>가 뒤집혀진 상태</a:t>
            </a:r>
            <a:endParaRPr lang="en-US" altLang="ko-KR" sz="1200" kern="0" dirty="0" smtClean="0">
              <a:latin typeface="+mn-ea"/>
            </a:endParaRPr>
          </a:p>
          <a:p>
            <a:pPr lvl="2" eaLnBrk="1" latinLnBrk="0" hangingPunct="1">
              <a:lnSpc>
                <a:spcPct val="90000"/>
              </a:lnSpc>
              <a:defRPr/>
            </a:pPr>
            <a:r>
              <a:rPr lang="ko-KR" altLang="en-US" sz="1200" kern="0" dirty="0" smtClean="0">
                <a:latin typeface="+mn-ea"/>
              </a:rPr>
              <a:t>이 경우 </a:t>
            </a:r>
            <a:r>
              <a:rPr lang="en-US" altLang="ko-KR" sz="1200" kern="0" dirty="0" smtClean="0">
                <a:latin typeface="+mn-ea"/>
              </a:rPr>
              <a:t>Flip Normal </a:t>
            </a:r>
            <a:r>
              <a:rPr lang="ko-KR" altLang="en-US" sz="1200" kern="0" dirty="0" smtClean="0">
                <a:latin typeface="+mn-ea"/>
              </a:rPr>
              <a:t>선택</a:t>
            </a:r>
            <a:endParaRPr lang="en-US" altLang="ko-KR" sz="1200" kern="0" dirty="0" smtClean="0">
              <a:latin typeface="+mn-ea"/>
            </a:endParaRPr>
          </a:p>
          <a:p>
            <a:pPr lvl="2" eaLnBrk="1" latinLnBrk="0" hangingPunct="1">
              <a:lnSpc>
                <a:spcPct val="90000"/>
              </a:lnSpc>
              <a:defRPr/>
            </a:pPr>
            <a:endParaRPr lang="en-US" altLang="ko-KR" sz="1200" kern="0" dirty="0">
              <a:latin typeface="+mn-ea"/>
            </a:endParaRPr>
          </a:p>
          <a:p>
            <a:pPr lvl="2" eaLnBrk="1" latinLnBrk="0" hangingPunct="1">
              <a:lnSpc>
                <a:spcPct val="90000"/>
              </a:lnSpc>
              <a:defRPr/>
            </a:pPr>
            <a:endParaRPr lang="en-US" altLang="ko-KR" sz="1200" kern="0" dirty="0" smtClean="0">
              <a:latin typeface="+mn-ea"/>
            </a:endParaRPr>
          </a:p>
          <a:p>
            <a:pPr lvl="2" eaLnBrk="1" latinLnBrk="0" hangingPunct="1">
              <a:lnSpc>
                <a:spcPct val="90000"/>
              </a:lnSpc>
              <a:defRPr/>
            </a:pPr>
            <a:endParaRPr lang="en-US" altLang="ko-KR" sz="1200" kern="0" dirty="0">
              <a:latin typeface="+mn-ea"/>
            </a:endParaRPr>
          </a:p>
          <a:p>
            <a:pPr lvl="2" eaLnBrk="1" latinLnBrk="0" hangingPunct="1">
              <a:lnSpc>
                <a:spcPct val="90000"/>
              </a:lnSpc>
              <a:defRPr/>
            </a:pPr>
            <a:endParaRPr lang="en-US" altLang="ko-KR" sz="1200" kern="0" dirty="0" smtClean="0">
              <a:latin typeface="+mn-ea"/>
            </a:endParaRPr>
          </a:p>
          <a:p>
            <a:pPr lvl="2" eaLnBrk="1" latinLnBrk="0" hangingPunct="1">
              <a:lnSpc>
                <a:spcPct val="90000"/>
              </a:lnSpc>
              <a:defRPr/>
            </a:pPr>
            <a:endParaRPr lang="en-US" altLang="ko-KR" sz="1200" kern="0" dirty="0">
              <a:latin typeface="+mn-ea"/>
            </a:endParaRPr>
          </a:p>
          <a:p>
            <a:pPr lvl="2" eaLnBrk="1" latinLnBrk="0" hangingPunct="1">
              <a:lnSpc>
                <a:spcPct val="90000"/>
              </a:lnSpc>
              <a:defRPr/>
            </a:pPr>
            <a:endParaRPr lang="en-US" altLang="ko-KR" sz="1200" kern="0" dirty="0" smtClean="0">
              <a:latin typeface="+mn-ea"/>
            </a:endParaRPr>
          </a:p>
          <a:p>
            <a:pPr lvl="2" eaLnBrk="1" latinLnBrk="0" hangingPunct="1">
              <a:lnSpc>
                <a:spcPct val="90000"/>
              </a:lnSpc>
              <a:defRPr/>
            </a:pPr>
            <a:endParaRPr lang="en-US" altLang="ko-KR" sz="1200" kern="0" dirty="0">
              <a:latin typeface="+mn-ea"/>
            </a:endParaRPr>
          </a:p>
          <a:p>
            <a:pPr lvl="2" eaLnBrk="1" latinLnBrk="0" hangingPunct="1">
              <a:lnSpc>
                <a:spcPct val="90000"/>
              </a:lnSpc>
              <a:defRPr/>
            </a:pPr>
            <a:endParaRPr lang="en-US" altLang="ko-KR" sz="1200" kern="0" dirty="0" smtClean="0">
              <a:latin typeface="+mn-ea"/>
            </a:endParaRPr>
          </a:p>
          <a:p>
            <a:pPr lvl="2" eaLnBrk="1" latinLnBrk="0" hangingPunct="1">
              <a:lnSpc>
                <a:spcPct val="90000"/>
              </a:lnSpc>
              <a:defRPr/>
            </a:pPr>
            <a:endParaRPr lang="en-US" altLang="ko-KR" sz="1200" kern="0" dirty="0">
              <a:latin typeface="+mn-ea"/>
            </a:endParaRPr>
          </a:p>
          <a:p>
            <a:pPr lvl="2" eaLnBrk="1" latinLnBrk="0" hangingPunct="1">
              <a:lnSpc>
                <a:spcPct val="90000"/>
              </a:lnSpc>
              <a:defRPr/>
            </a:pPr>
            <a:endParaRPr lang="en-US" altLang="ko-KR" sz="1200" kern="0" dirty="0" smtClean="0">
              <a:latin typeface="+mn-ea"/>
            </a:endParaRPr>
          </a:p>
          <a:p>
            <a:pPr lvl="2" eaLnBrk="1" latinLnBrk="0" hangingPunct="1">
              <a:lnSpc>
                <a:spcPct val="90000"/>
              </a:lnSpc>
              <a:defRPr/>
            </a:pPr>
            <a:r>
              <a:rPr lang="ko-KR" altLang="en-US" sz="1200" kern="0" dirty="0" smtClean="0">
                <a:latin typeface="+mn-ea"/>
              </a:rPr>
              <a:t>이 기능도 일종의 </a:t>
            </a:r>
            <a:r>
              <a:rPr lang="en-US" altLang="ko-KR" sz="1200" kern="0" dirty="0" smtClean="0">
                <a:latin typeface="+mn-ea"/>
              </a:rPr>
              <a:t>Sweep modeling </a:t>
            </a:r>
            <a:r>
              <a:rPr lang="ko-KR" altLang="en-US" sz="1200" kern="0" dirty="0" smtClean="0">
                <a:latin typeface="+mn-ea"/>
              </a:rPr>
              <a:t>기법</a:t>
            </a:r>
            <a:r>
              <a:rPr lang="en-US" altLang="ko-KR" sz="1200" kern="0" dirty="0" smtClean="0">
                <a:latin typeface="+mn-ea"/>
              </a:rPr>
              <a:t>!</a:t>
            </a: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600" kern="0" dirty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600" kern="0" dirty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6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600" kern="0" dirty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6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600" kern="0" dirty="0"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1408" y="1916832"/>
            <a:ext cx="1266825" cy="9906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0152" y="2651901"/>
            <a:ext cx="2528414" cy="1817563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0152" y="4716453"/>
            <a:ext cx="2486569" cy="1780300"/>
          </a:xfrm>
          <a:prstGeom prst="rect">
            <a:avLst/>
          </a:prstGeom>
        </p:spPr>
      </p:pic>
      <p:sp>
        <p:nvSpPr>
          <p:cNvPr id="11" name="아래쪽 화살표 10"/>
          <p:cNvSpPr/>
          <p:nvPr/>
        </p:nvSpPr>
        <p:spPr bwMode="auto">
          <a:xfrm>
            <a:off x="7067232" y="4484616"/>
            <a:ext cx="274254" cy="463674"/>
          </a:xfrm>
          <a:prstGeom prst="downArrow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5876" y="4163631"/>
            <a:ext cx="1198388" cy="1569318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 bwMode="auto">
          <a:xfrm>
            <a:off x="1102636" y="4668516"/>
            <a:ext cx="805067" cy="128636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71800" y="4163631"/>
            <a:ext cx="2263848" cy="1740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421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ko-KR" dirty="0" smtClean="0"/>
              <a:t>Reorient </a:t>
            </a:r>
            <a:r>
              <a:rPr lang="ko-KR" altLang="en-US" dirty="0" smtClean="0"/>
              <a:t>사용</a:t>
            </a:r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-324544" y="1196752"/>
            <a:ext cx="9036496" cy="5053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lvl="1" eaLnBrk="1" latinLnBrk="0" hangingPunct="1">
              <a:lnSpc>
                <a:spcPct val="90000"/>
              </a:lnSpc>
              <a:defRPr/>
            </a:pPr>
            <a:r>
              <a:rPr lang="en-US" altLang="ko-KR" sz="1600" kern="0" dirty="0" smtClean="0">
                <a:latin typeface="+mn-ea"/>
              </a:rPr>
              <a:t>Reset</a:t>
            </a: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en-US" altLang="ko-KR" sz="1600" kern="0" dirty="0" smtClean="0">
                <a:latin typeface="+mn-ea"/>
              </a:rPr>
              <a:t>Front View</a:t>
            </a:r>
            <a:r>
              <a:rPr lang="ko-KR" altLang="en-US" sz="1600" kern="0" dirty="0" smtClean="0">
                <a:latin typeface="+mn-ea"/>
              </a:rPr>
              <a:t>에서 </a:t>
            </a:r>
            <a:r>
              <a:rPr lang="en-US" altLang="ko-KR" sz="1600" kern="0" dirty="0" smtClean="0">
                <a:latin typeface="+mn-ea"/>
              </a:rPr>
              <a:t>Circle </a:t>
            </a:r>
            <a:r>
              <a:rPr lang="ko-KR" altLang="en-US" sz="1600" kern="0" dirty="0" smtClean="0">
                <a:latin typeface="+mn-ea"/>
              </a:rPr>
              <a:t>두 개 생성</a:t>
            </a:r>
            <a:endParaRPr lang="en-US" altLang="ko-KR" sz="16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ko-KR" altLang="en-US" sz="1600" kern="0" dirty="0" smtClean="0">
                <a:latin typeface="+mn-ea"/>
              </a:rPr>
              <a:t>전체 선택한 다음 </a:t>
            </a:r>
            <a:r>
              <a:rPr lang="ko-KR" altLang="en-US" sz="1600" kern="0" dirty="0">
                <a:latin typeface="+mn-ea"/>
              </a:rPr>
              <a:t>마우스 오른쪽 클릭 </a:t>
            </a:r>
            <a:r>
              <a:rPr lang="en-US" altLang="ko-KR" sz="1600" kern="0" dirty="0">
                <a:latin typeface="+mn-ea"/>
              </a:rPr>
              <a:t>&gt; Convert to: &gt; Convert to Editable Spline </a:t>
            </a:r>
            <a:r>
              <a:rPr lang="ko-KR" altLang="en-US" sz="1600" kern="0" dirty="0">
                <a:latin typeface="+mn-ea"/>
              </a:rPr>
              <a:t>선택</a:t>
            </a:r>
            <a:endParaRPr lang="en-US" altLang="ko-KR" sz="16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en-US" altLang="ko-KR" sz="1600" kern="0" dirty="0" smtClean="0">
                <a:latin typeface="+mn-ea"/>
              </a:rPr>
              <a:t>Circle </a:t>
            </a:r>
            <a:r>
              <a:rPr lang="ko-KR" altLang="en-US" sz="1600" kern="0" dirty="0" smtClean="0">
                <a:latin typeface="+mn-ea"/>
              </a:rPr>
              <a:t>하나 선택하고 </a:t>
            </a:r>
            <a:r>
              <a:rPr lang="en-US" altLang="ko-KR" sz="1600" kern="0" dirty="0" smtClean="0">
                <a:latin typeface="+mn-ea"/>
              </a:rPr>
              <a:t>Reorient </a:t>
            </a:r>
            <a:r>
              <a:rPr lang="ko-KR" altLang="en-US" sz="1600" kern="0" dirty="0" smtClean="0">
                <a:latin typeface="+mn-ea"/>
              </a:rPr>
              <a:t>선택한 상태에서 </a:t>
            </a:r>
            <a:r>
              <a:rPr lang="en-US" altLang="ko-KR" sz="1600" kern="0" dirty="0" smtClean="0">
                <a:latin typeface="+mn-ea"/>
              </a:rPr>
              <a:t>Attach </a:t>
            </a:r>
            <a:r>
              <a:rPr lang="ko-KR" altLang="en-US" sz="1600" kern="0" dirty="0" smtClean="0">
                <a:latin typeface="+mn-ea"/>
              </a:rPr>
              <a:t>실행 </a:t>
            </a:r>
            <a:r>
              <a:rPr lang="en-US" altLang="ko-KR" sz="1600" kern="0" dirty="0" smtClean="0">
                <a:latin typeface="+mn-ea"/>
              </a:rPr>
              <a:t>(</a:t>
            </a:r>
            <a:r>
              <a:rPr lang="ko-KR" altLang="en-US" sz="1600" kern="0" dirty="0" smtClean="0">
                <a:latin typeface="+mn-ea"/>
              </a:rPr>
              <a:t>다른 </a:t>
            </a:r>
            <a:r>
              <a:rPr lang="en-US" altLang="ko-KR" sz="1600" kern="0" dirty="0" smtClean="0">
                <a:latin typeface="+mn-ea"/>
              </a:rPr>
              <a:t>circle </a:t>
            </a:r>
            <a:r>
              <a:rPr lang="ko-KR" altLang="en-US" sz="1600" kern="0" dirty="0" smtClean="0">
                <a:latin typeface="+mn-ea"/>
              </a:rPr>
              <a:t>선택</a:t>
            </a:r>
            <a:r>
              <a:rPr lang="en-US" altLang="ko-KR" sz="1600" kern="0" dirty="0" smtClean="0">
                <a:latin typeface="+mn-ea"/>
              </a:rPr>
              <a:t>)</a:t>
            </a: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ko-KR" altLang="en-US" sz="1600" kern="0" dirty="0" smtClean="0">
                <a:latin typeface="+mn-ea"/>
              </a:rPr>
              <a:t>결과</a:t>
            </a:r>
            <a:endParaRPr lang="en-US" altLang="ko-KR" sz="1600" kern="0" dirty="0" smtClean="0">
              <a:latin typeface="+mn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0112" y="116632"/>
            <a:ext cx="3264991" cy="160425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7864" y="2671252"/>
            <a:ext cx="2412175" cy="2104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43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2"/>
          <p:cNvSpPr>
            <a:spLocks noGrp="1" noChangeArrowheads="1"/>
          </p:cNvSpPr>
          <p:nvPr>
            <p:ph type="ctrTitle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altLang="ko-KR" smtClean="0"/>
              <a:t>2D </a:t>
            </a:r>
            <a:r>
              <a:rPr lang="ko-KR" altLang="en-US" smtClean="0"/>
              <a:t>모델링</a:t>
            </a:r>
            <a:endParaRPr lang="en-US" altLang="ko-KR" sz="2000" dirty="0" smtClean="0"/>
          </a:p>
        </p:txBody>
      </p:sp>
    </p:spTree>
    <p:extLst>
      <p:ext uri="{BB962C8B-B14F-4D97-AF65-F5344CB8AC3E}">
        <p14:creationId xmlns:p14="http://schemas.microsoft.com/office/powerpoint/2010/main" val="1100347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ko-KR" sz="2800" dirty="0" smtClean="0"/>
              <a:t>Editable(Edit) Spline</a:t>
            </a:r>
            <a:r>
              <a:rPr lang="ko-KR" altLang="en-US" sz="2800" dirty="0" smtClean="0"/>
              <a:t>의</a:t>
            </a:r>
            <a:r>
              <a:rPr lang="en-US" altLang="ko-KR" sz="2800" dirty="0" smtClean="0"/>
              <a:t> Sub-</a:t>
            </a:r>
            <a:r>
              <a:rPr lang="en-US" altLang="ko-KR" sz="2800" dirty="0" err="1" smtClean="0"/>
              <a:t>obj</a:t>
            </a:r>
            <a:r>
              <a:rPr lang="ko-KR" altLang="en-US" sz="2800" dirty="0" smtClean="0"/>
              <a:t>별 옵션</a:t>
            </a:r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109585" y="1196752"/>
            <a:ext cx="9036496" cy="5053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eaLnBrk="1" latinLnBrk="0" hangingPunct="1">
              <a:lnSpc>
                <a:spcPct val="90000"/>
              </a:lnSpc>
              <a:defRPr/>
            </a:pPr>
            <a:r>
              <a:rPr lang="en-US" altLang="ko-KR" sz="2000" kern="0" dirty="0" smtClean="0">
                <a:latin typeface="+mn-ea"/>
              </a:rPr>
              <a:t>Vertex </a:t>
            </a:r>
            <a:r>
              <a:rPr lang="ko-KR" altLang="en-US" sz="2000" kern="0" dirty="0" smtClean="0">
                <a:latin typeface="+mn-ea"/>
              </a:rPr>
              <a:t>속성</a:t>
            </a:r>
            <a:endParaRPr lang="en-US" altLang="ko-KR" sz="16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en-US" altLang="ko-KR" sz="1600" kern="0" dirty="0" smtClean="0">
                <a:latin typeface="+mn-ea"/>
              </a:rPr>
              <a:t>Reset</a:t>
            </a: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en-US" altLang="ko-KR" sz="1600" kern="0" dirty="0" smtClean="0">
                <a:latin typeface="+mn-ea"/>
              </a:rPr>
              <a:t>Shapes &gt; Lines</a:t>
            </a: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en-US" altLang="ko-KR" sz="1600" kern="0" dirty="0" smtClean="0">
                <a:latin typeface="+mn-ea"/>
              </a:rPr>
              <a:t>Front View</a:t>
            </a:r>
            <a:r>
              <a:rPr lang="ko-KR" altLang="en-US" sz="1600" kern="0" dirty="0" smtClean="0">
                <a:latin typeface="+mn-ea"/>
              </a:rPr>
              <a:t>에 다음처럼 그림</a:t>
            </a:r>
            <a:r>
              <a:rPr lang="en-US" altLang="ko-KR" sz="1600" kern="0" dirty="0" smtClean="0">
                <a:latin typeface="+mn-ea"/>
              </a:rPr>
              <a:t> </a:t>
            </a: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ko-KR" altLang="en-US" sz="1600" kern="0" dirty="0">
                <a:latin typeface="+mn-ea"/>
              </a:rPr>
              <a:t>마우스 오른쪽 클릭 </a:t>
            </a:r>
            <a:r>
              <a:rPr lang="en-US" altLang="ko-KR" sz="1600" kern="0" dirty="0">
                <a:latin typeface="+mn-ea"/>
              </a:rPr>
              <a:t>&gt; Convert to: &gt; Convert to Editable Spline </a:t>
            </a:r>
            <a:r>
              <a:rPr lang="ko-KR" altLang="en-US" sz="1600" kern="0" dirty="0" smtClean="0">
                <a:latin typeface="+mn-ea"/>
              </a:rPr>
              <a:t>선택</a:t>
            </a:r>
            <a:endParaRPr lang="en-US" altLang="ko-KR" sz="16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en-US" altLang="ko-KR" sz="1600" kern="0" dirty="0">
                <a:latin typeface="+mn-ea"/>
              </a:rPr>
              <a:t>Selection</a:t>
            </a:r>
            <a:r>
              <a:rPr lang="ko-KR" altLang="en-US" sz="1600" kern="0" dirty="0">
                <a:latin typeface="+mn-ea"/>
              </a:rPr>
              <a:t>에서 </a:t>
            </a:r>
            <a:r>
              <a:rPr lang="en-US" altLang="ko-KR" sz="1600" kern="0" dirty="0">
                <a:latin typeface="+mn-ea"/>
              </a:rPr>
              <a:t>Vertex      </a:t>
            </a:r>
            <a:r>
              <a:rPr lang="en-US" altLang="ko-KR" sz="1600" kern="0" dirty="0" smtClean="0">
                <a:latin typeface="+mn-ea"/>
              </a:rPr>
              <a:t> </a:t>
            </a:r>
            <a:r>
              <a:rPr lang="ko-KR" altLang="en-US" sz="1600" kern="0" dirty="0" smtClean="0">
                <a:latin typeface="+mn-ea"/>
              </a:rPr>
              <a:t>선택</a:t>
            </a:r>
            <a:endParaRPr lang="en-US" altLang="ko-KR" sz="16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ko-KR" altLang="en-US" sz="1600" kern="0" dirty="0" smtClean="0">
                <a:latin typeface="+mn-ea"/>
              </a:rPr>
              <a:t>제일 위쪽 </a:t>
            </a:r>
            <a:r>
              <a:rPr lang="en-US" altLang="ko-KR" sz="1600" kern="0" dirty="0" smtClean="0">
                <a:latin typeface="+mn-ea"/>
              </a:rPr>
              <a:t>vertex</a:t>
            </a:r>
            <a:r>
              <a:rPr lang="ko-KR" altLang="en-US" sz="1600" kern="0" dirty="0" smtClean="0">
                <a:latin typeface="+mn-ea"/>
              </a:rPr>
              <a:t>를 선택한 후 마우스 오른쪽 클릭</a:t>
            </a:r>
            <a:endParaRPr lang="en-US" altLang="ko-KR" sz="16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ko-KR" altLang="en-US" sz="1600" kern="0" dirty="0" smtClean="0">
                <a:latin typeface="+mn-ea"/>
              </a:rPr>
              <a:t>이 때 다음 옵션 적용 가능</a:t>
            </a:r>
            <a:endParaRPr lang="en-US" altLang="ko-KR" sz="1600" kern="0" dirty="0" smtClean="0">
              <a:latin typeface="+mn-ea"/>
            </a:endParaRPr>
          </a:p>
          <a:p>
            <a:pPr lvl="2" eaLnBrk="1" latinLnBrk="0" hangingPunct="1">
              <a:lnSpc>
                <a:spcPct val="90000"/>
              </a:lnSpc>
              <a:defRPr/>
            </a:pPr>
            <a:r>
              <a:rPr lang="en-US" altLang="ko-KR" sz="1200" kern="0" dirty="0" smtClean="0">
                <a:latin typeface="+mn-ea"/>
              </a:rPr>
              <a:t>Corner (</a:t>
            </a:r>
            <a:r>
              <a:rPr lang="ko-KR" altLang="en-US" sz="1200" kern="0" dirty="0" smtClean="0">
                <a:latin typeface="+mn-ea"/>
              </a:rPr>
              <a:t>기본 설정</a:t>
            </a:r>
            <a:r>
              <a:rPr lang="en-US" altLang="ko-KR" sz="1200" kern="0" dirty="0" smtClean="0">
                <a:latin typeface="+mn-ea"/>
              </a:rPr>
              <a:t>) : </a:t>
            </a:r>
            <a:r>
              <a:rPr lang="ko-KR" altLang="en-US" sz="1200" kern="0" dirty="0" smtClean="0">
                <a:latin typeface="+mn-ea"/>
              </a:rPr>
              <a:t>해당 </a:t>
            </a:r>
            <a:r>
              <a:rPr lang="en-US" altLang="ko-KR" sz="1200" kern="0" dirty="0" smtClean="0">
                <a:latin typeface="+mn-ea"/>
              </a:rPr>
              <a:t>vertex</a:t>
            </a:r>
            <a:r>
              <a:rPr lang="ko-KR" altLang="en-US" sz="1200" kern="0" dirty="0" smtClean="0">
                <a:latin typeface="+mn-ea"/>
              </a:rPr>
              <a:t>를 시작점으로 해서 직선 형성</a:t>
            </a:r>
            <a:endParaRPr lang="en-US" altLang="ko-KR" sz="1200" kern="0" dirty="0" smtClean="0">
              <a:latin typeface="+mn-ea"/>
            </a:endParaRPr>
          </a:p>
          <a:p>
            <a:pPr lvl="2" eaLnBrk="1" latinLnBrk="0" hangingPunct="1">
              <a:lnSpc>
                <a:spcPct val="90000"/>
              </a:lnSpc>
              <a:defRPr/>
            </a:pPr>
            <a:r>
              <a:rPr lang="en-US" altLang="ko-KR" sz="1200" kern="0" dirty="0" smtClean="0">
                <a:latin typeface="+mn-ea"/>
              </a:rPr>
              <a:t>Smooth : </a:t>
            </a:r>
            <a:r>
              <a:rPr lang="ko-KR" altLang="en-US" sz="1200" kern="0" dirty="0">
                <a:latin typeface="+mn-ea"/>
              </a:rPr>
              <a:t>해당 </a:t>
            </a:r>
            <a:r>
              <a:rPr lang="en-US" altLang="ko-KR" sz="1200" kern="0" dirty="0">
                <a:latin typeface="+mn-ea"/>
              </a:rPr>
              <a:t>vertex</a:t>
            </a:r>
            <a:r>
              <a:rPr lang="ko-KR" altLang="en-US" sz="1200" kern="0" dirty="0">
                <a:latin typeface="+mn-ea"/>
              </a:rPr>
              <a:t>를 시작점으로 해서 </a:t>
            </a:r>
            <a:r>
              <a:rPr lang="ko-KR" altLang="en-US" sz="1200" kern="0" dirty="0" smtClean="0">
                <a:latin typeface="+mn-ea"/>
              </a:rPr>
              <a:t>부드러운 곡선 형성</a:t>
            </a:r>
            <a:endParaRPr lang="en-US" altLang="ko-KR" sz="1200" kern="0" dirty="0" smtClean="0">
              <a:latin typeface="+mn-ea"/>
            </a:endParaRPr>
          </a:p>
          <a:p>
            <a:pPr lvl="2" eaLnBrk="1" latinLnBrk="0" hangingPunct="1">
              <a:lnSpc>
                <a:spcPct val="90000"/>
              </a:lnSpc>
              <a:defRPr/>
            </a:pPr>
            <a:r>
              <a:rPr lang="en-US" altLang="ko-KR" sz="1200" kern="0" dirty="0" smtClean="0">
                <a:latin typeface="+mn-ea"/>
              </a:rPr>
              <a:t>Bezier : </a:t>
            </a:r>
            <a:r>
              <a:rPr lang="ko-KR" altLang="en-US" sz="1200" kern="0" dirty="0">
                <a:latin typeface="+mn-ea"/>
              </a:rPr>
              <a:t>해당 </a:t>
            </a:r>
            <a:r>
              <a:rPr lang="en-US" altLang="ko-KR" sz="1200" kern="0" dirty="0">
                <a:latin typeface="+mn-ea"/>
              </a:rPr>
              <a:t>vertex</a:t>
            </a:r>
            <a:r>
              <a:rPr lang="ko-KR" altLang="en-US" sz="1200" kern="0" dirty="0">
                <a:latin typeface="+mn-ea"/>
              </a:rPr>
              <a:t>를 시작점으로 </a:t>
            </a:r>
            <a:r>
              <a:rPr lang="ko-KR" altLang="en-US" sz="1200" kern="0" dirty="0" smtClean="0">
                <a:latin typeface="+mn-ea"/>
              </a:rPr>
              <a:t>양쪽</a:t>
            </a:r>
            <a:r>
              <a:rPr lang="en-US" altLang="ko-KR" sz="1200" kern="0" dirty="0" smtClean="0">
                <a:latin typeface="+mn-ea"/>
              </a:rPr>
              <a:t> </a:t>
            </a:r>
            <a:r>
              <a:rPr lang="ko-KR" altLang="en-US" sz="1200" kern="0" dirty="0" smtClean="0">
                <a:latin typeface="+mn-ea"/>
              </a:rPr>
              <a:t>핸들을 이용해서 양쪽선 모두 부드러운 곡선으로 조정</a:t>
            </a:r>
            <a:endParaRPr lang="en-US" altLang="ko-KR" sz="1200" kern="0" dirty="0" smtClean="0">
              <a:latin typeface="+mn-ea"/>
            </a:endParaRPr>
          </a:p>
          <a:p>
            <a:pPr lvl="2" eaLnBrk="1" latinLnBrk="0" hangingPunct="1">
              <a:lnSpc>
                <a:spcPct val="90000"/>
              </a:lnSpc>
              <a:defRPr/>
            </a:pPr>
            <a:r>
              <a:rPr lang="en-US" altLang="ko-KR" sz="1200" kern="0" dirty="0">
                <a:latin typeface="+mn-ea"/>
              </a:rPr>
              <a:t>Bezier Corner </a:t>
            </a:r>
            <a:r>
              <a:rPr lang="en-US" altLang="ko-KR" sz="1200" kern="0" dirty="0" smtClean="0">
                <a:latin typeface="+mn-ea"/>
              </a:rPr>
              <a:t>: </a:t>
            </a:r>
            <a:r>
              <a:rPr lang="ko-KR" altLang="en-US" sz="1200" kern="0" dirty="0" smtClean="0">
                <a:latin typeface="+mn-ea"/>
              </a:rPr>
              <a:t>양쪽</a:t>
            </a:r>
            <a:r>
              <a:rPr lang="en-US" altLang="ko-KR" sz="1200" kern="0" dirty="0" smtClean="0">
                <a:latin typeface="+mn-ea"/>
              </a:rPr>
              <a:t> </a:t>
            </a:r>
            <a:r>
              <a:rPr lang="ko-KR" altLang="en-US" sz="1200" kern="0" dirty="0" smtClean="0">
                <a:latin typeface="+mn-ea"/>
              </a:rPr>
              <a:t>핸들 중 하나만 </a:t>
            </a:r>
            <a:r>
              <a:rPr lang="ko-KR" altLang="en-US" sz="1200" kern="0" dirty="0">
                <a:latin typeface="+mn-ea"/>
              </a:rPr>
              <a:t>이용해서 양쪽선 모두 부드러운 곡선으로 </a:t>
            </a:r>
            <a:r>
              <a:rPr lang="ko-KR" altLang="en-US" sz="1200" kern="0" dirty="0" smtClean="0">
                <a:latin typeface="+mn-ea"/>
              </a:rPr>
              <a:t>조정</a:t>
            </a:r>
            <a:r>
              <a:rPr lang="en-US" altLang="ko-KR" sz="1200" kern="0" dirty="0" smtClean="0">
                <a:latin typeface="+mn-ea"/>
              </a:rPr>
              <a:t>. </a:t>
            </a:r>
            <a:r>
              <a:rPr lang="ko-KR" altLang="en-US" sz="1200" kern="0" dirty="0" smtClean="0">
                <a:latin typeface="+mn-ea"/>
              </a:rPr>
              <a:t>곡선과 직선이 만나는 곳에서 사용</a:t>
            </a:r>
            <a:endParaRPr lang="en-US" altLang="ko-KR" sz="1200" kern="0" dirty="0">
              <a:latin typeface="+mn-ea"/>
            </a:endParaRPr>
          </a:p>
          <a:p>
            <a:pPr lvl="2" eaLnBrk="1" latinLnBrk="0" hangingPunct="1">
              <a:lnSpc>
                <a:spcPct val="90000"/>
              </a:lnSpc>
              <a:defRPr/>
            </a:pPr>
            <a:endParaRPr lang="en-US" altLang="ko-KR" sz="12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600" kern="0" dirty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600" kern="0" dirty="0" smtClean="0"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8717" y="990278"/>
            <a:ext cx="2688540" cy="135954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4400" y="2648039"/>
            <a:ext cx="226311" cy="14401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34251" y="5078688"/>
            <a:ext cx="1964117" cy="137656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9337" y="5089227"/>
            <a:ext cx="1910749" cy="137656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52533" y="5071745"/>
            <a:ext cx="1656184" cy="140047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62882" y="5071745"/>
            <a:ext cx="1711842" cy="1392299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1256253" y="4734703"/>
            <a:ext cx="69602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kern="0" dirty="0">
                <a:latin typeface="+mn-ea"/>
              </a:rPr>
              <a:t>Corner </a:t>
            </a:r>
            <a:endParaRPr lang="ko-KR" altLang="en-US" sz="1200" dirty="0"/>
          </a:p>
        </p:txBody>
      </p:sp>
      <p:sp>
        <p:nvSpPr>
          <p:cNvPr id="12" name="직사각형 11"/>
          <p:cNvSpPr/>
          <p:nvPr/>
        </p:nvSpPr>
        <p:spPr>
          <a:xfrm>
            <a:off x="3309307" y="4734703"/>
            <a:ext cx="7569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kern="0" dirty="0">
                <a:latin typeface="+mn-ea"/>
              </a:rPr>
              <a:t>Smooth </a:t>
            </a:r>
            <a:endParaRPr lang="ko-KR" altLang="en-US" sz="1200" dirty="0"/>
          </a:p>
        </p:txBody>
      </p:sp>
      <p:sp>
        <p:nvSpPr>
          <p:cNvPr id="13" name="직사각형 12"/>
          <p:cNvSpPr/>
          <p:nvPr/>
        </p:nvSpPr>
        <p:spPr>
          <a:xfrm>
            <a:off x="5254870" y="4734703"/>
            <a:ext cx="6623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kern="0" dirty="0">
                <a:latin typeface="+mn-ea"/>
              </a:rPr>
              <a:t>Bezier </a:t>
            </a:r>
            <a:endParaRPr lang="ko-KR" altLang="en-US" sz="1200" dirty="0"/>
          </a:p>
        </p:txBody>
      </p:sp>
      <p:sp>
        <p:nvSpPr>
          <p:cNvPr id="15" name="직사각형 14"/>
          <p:cNvSpPr/>
          <p:nvPr/>
        </p:nvSpPr>
        <p:spPr>
          <a:xfrm>
            <a:off x="6575187" y="4734703"/>
            <a:ext cx="11304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kern="0" dirty="0">
                <a:latin typeface="+mn-ea"/>
              </a:rPr>
              <a:t>Bezier Corner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120488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ko-KR" sz="2800" dirty="0" smtClean="0"/>
              <a:t>Editable(Edit) Spline</a:t>
            </a:r>
            <a:r>
              <a:rPr lang="ko-KR" altLang="en-US" sz="2800" dirty="0" smtClean="0"/>
              <a:t>의</a:t>
            </a:r>
            <a:r>
              <a:rPr lang="en-US" altLang="ko-KR" sz="2800" dirty="0" smtClean="0"/>
              <a:t> Sub-</a:t>
            </a:r>
            <a:r>
              <a:rPr lang="en-US" altLang="ko-KR" sz="2800" dirty="0" err="1" smtClean="0"/>
              <a:t>obj</a:t>
            </a:r>
            <a:r>
              <a:rPr lang="ko-KR" altLang="en-US" sz="2800" dirty="0" smtClean="0"/>
              <a:t>별 옵션</a:t>
            </a:r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109585" y="1196752"/>
            <a:ext cx="9036496" cy="5053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eaLnBrk="1" latinLnBrk="0" hangingPunct="1">
              <a:lnSpc>
                <a:spcPct val="90000"/>
              </a:lnSpc>
              <a:defRPr/>
            </a:pPr>
            <a:r>
              <a:rPr lang="en-US" altLang="ko-KR" sz="2000" kern="0" dirty="0" smtClean="0">
                <a:latin typeface="+mn-ea"/>
              </a:rPr>
              <a:t>Vertex </a:t>
            </a:r>
            <a:r>
              <a:rPr lang="ko-KR" altLang="en-US" sz="2000" kern="0" dirty="0" smtClean="0">
                <a:latin typeface="+mn-ea"/>
              </a:rPr>
              <a:t>패널 속성</a:t>
            </a:r>
            <a:endParaRPr lang="en-US" altLang="ko-KR" sz="16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en-US" altLang="ko-KR" sz="1600" kern="0" dirty="0" smtClean="0">
                <a:latin typeface="+mn-ea"/>
              </a:rPr>
              <a:t>Reset</a:t>
            </a: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en-US" altLang="ko-KR" sz="1600" kern="0" dirty="0" smtClean="0">
                <a:latin typeface="+mn-ea"/>
              </a:rPr>
              <a:t>Shapes &gt; Splines</a:t>
            </a:r>
            <a:r>
              <a:rPr lang="ko-KR" altLang="en-US" sz="1600" kern="0" dirty="0" smtClean="0">
                <a:latin typeface="+mn-ea"/>
              </a:rPr>
              <a:t> </a:t>
            </a:r>
            <a:r>
              <a:rPr lang="en-US" altLang="ko-KR" sz="1600" kern="0" dirty="0" smtClean="0">
                <a:latin typeface="+mn-ea"/>
              </a:rPr>
              <a:t>&gt; </a:t>
            </a:r>
            <a:r>
              <a:rPr lang="en-US" altLang="ko-KR" sz="1600" kern="0" dirty="0" err="1" smtClean="0">
                <a:latin typeface="+mn-ea"/>
              </a:rPr>
              <a:t>NGon</a:t>
            </a:r>
            <a:endParaRPr lang="en-US" altLang="ko-KR" sz="16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en-US" altLang="ko-KR" sz="1600" kern="0" dirty="0" smtClean="0">
                <a:latin typeface="+mn-ea"/>
              </a:rPr>
              <a:t>Keyboard Entry </a:t>
            </a:r>
            <a:r>
              <a:rPr lang="ko-KR" altLang="en-US" sz="1600" kern="0" dirty="0" smtClean="0">
                <a:latin typeface="+mn-ea"/>
              </a:rPr>
              <a:t>및 </a:t>
            </a:r>
            <a:r>
              <a:rPr lang="en-US" altLang="ko-KR" sz="1600" kern="0" dirty="0" smtClean="0">
                <a:latin typeface="+mn-ea"/>
              </a:rPr>
              <a:t>Parameter</a:t>
            </a:r>
            <a:r>
              <a:rPr lang="ko-KR" altLang="en-US" sz="1600" kern="0" dirty="0" smtClean="0">
                <a:latin typeface="+mn-ea"/>
              </a:rPr>
              <a:t>에 다음과 같이 입력</a:t>
            </a:r>
            <a:endParaRPr lang="en-US" altLang="ko-KR" sz="16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ko-KR" altLang="en-US" sz="1600" kern="0" dirty="0">
                <a:latin typeface="+mn-ea"/>
              </a:rPr>
              <a:t>마우스 오른쪽 클릭 </a:t>
            </a:r>
            <a:r>
              <a:rPr lang="en-US" altLang="ko-KR" sz="1600" kern="0" dirty="0">
                <a:latin typeface="+mn-ea"/>
              </a:rPr>
              <a:t>&gt; Convert to: &gt; Convert to Editable Spline </a:t>
            </a:r>
            <a:r>
              <a:rPr lang="ko-KR" altLang="en-US" sz="1600" kern="0" dirty="0" smtClean="0">
                <a:latin typeface="+mn-ea"/>
              </a:rPr>
              <a:t>선택</a:t>
            </a:r>
            <a:endParaRPr lang="en-US" altLang="ko-KR" sz="16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en-US" altLang="ko-KR" sz="1600" kern="0" dirty="0">
                <a:latin typeface="+mn-ea"/>
              </a:rPr>
              <a:t>Selection</a:t>
            </a:r>
            <a:r>
              <a:rPr lang="ko-KR" altLang="en-US" sz="1600" kern="0" dirty="0">
                <a:latin typeface="+mn-ea"/>
              </a:rPr>
              <a:t>에서 </a:t>
            </a:r>
            <a:r>
              <a:rPr lang="en-US" altLang="ko-KR" sz="1600" kern="0" dirty="0">
                <a:latin typeface="+mn-ea"/>
              </a:rPr>
              <a:t>Vertex       </a:t>
            </a:r>
            <a:r>
              <a:rPr lang="ko-KR" altLang="en-US" sz="1600" kern="0" dirty="0" smtClean="0">
                <a:latin typeface="+mn-ea"/>
              </a:rPr>
              <a:t>선택</a:t>
            </a:r>
            <a:endParaRPr lang="en-US" altLang="ko-KR" sz="16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ko-KR" altLang="en-US" sz="1600" kern="0" dirty="0" smtClean="0">
                <a:latin typeface="+mn-ea"/>
              </a:rPr>
              <a:t>수정할</a:t>
            </a:r>
            <a:r>
              <a:rPr lang="en-US" altLang="ko-KR" sz="1600" kern="0" dirty="0" smtClean="0">
                <a:latin typeface="+mn-ea"/>
              </a:rPr>
              <a:t> </a:t>
            </a:r>
            <a:r>
              <a:rPr lang="ko-KR" altLang="en-US" sz="1600" kern="0" dirty="0" smtClean="0">
                <a:latin typeface="+mn-ea"/>
              </a:rPr>
              <a:t>임의의 </a:t>
            </a:r>
            <a:r>
              <a:rPr lang="en-US" altLang="ko-KR" sz="1600" kern="0" dirty="0" smtClean="0">
                <a:latin typeface="+mn-ea"/>
              </a:rPr>
              <a:t>vertex</a:t>
            </a:r>
            <a:r>
              <a:rPr lang="ko-KR" altLang="en-US" sz="1600" kern="0" dirty="0" smtClean="0">
                <a:latin typeface="+mn-ea"/>
              </a:rPr>
              <a:t>를 마우스 오른쪽 클릭 </a:t>
            </a:r>
            <a:r>
              <a:rPr lang="en-US" altLang="ko-KR" sz="1600" kern="0" dirty="0" smtClean="0">
                <a:latin typeface="+mn-ea"/>
              </a:rPr>
              <a:t>&gt; Bezier Corner </a:t>
            </a:r>
            <a:r>
              <a:rPr lang="ko-KR" altLang="en-US" sz="1600" kern="0" dirty="0" smtClean="0">
                <a:latin typeface="+mn-ea"/>
              </a:rPr>
              <a:t>선택</a:t>
            </a:r>
            <a:endParaRPr lang="en-US" altLang="ko-KR" sz="16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ko-KR" altLang="en-US" sz="1600" kern="0" dirty="0" smtClean="0">
                <a:latin typeface="+mn-ea"/>
              </a:rPr>
              <a:t>이 때 </a:t>
            </a:r>
            <a:r>
              <a:rPr lang="en-US" altLang="ko-KR" sz="1600" kern="0" dirty="0" smtClean="0">
                <a:latin typeface="+mn-ea"/>
              </a:rPr>
              <a:t>Lock Handles</a:t>
            </a:r>
            <a:r>
              <a:rPr lang="ko-KR" altLang="en-US" sz="1600" kern="0" dirty="0" smtClean="0">
                <a:latin typeface="+mn-ea"/>
              </a:rPr>
              <a:t>를 선택하고</a:t>
            </a:r>
            <a:r>
              <a:rPr lang="en-US" altLang="ko-KR" sz="1600" kern="0" dirty="0" smtClean="0">
                <a:latin typeface="+mn-ea"/>
              </a:rPr>
              <a:t>…</a:t>
            </a:r>
          </a:p>
          <a:p>
            <a:pPr lvl="2" eaLnBrk="1" latinLnBrk="0" hangingPunct="1">
              <a:lnSpc>
                <a:spcPct val="90000"/>
              </a:lnSpc>
              <a:defRPr/>
            </a:pPr>
            <a:r>
              <a:rPr lang="en-US" altLang="ko-KR" sz="1200" kern="0" dirty="0" smtClean="0">
                <a:latin typeface="+mn-ea"/>
              </a:rPr>
              <a:t>Alike</a:t>
            </a:r>
            <a:r>
              <a:rPr lang="ko-KR" altLang="en-US" sz="1200" kern="0" dirty="0">
                <a:latin typeface="+mn-ea"/>
              </a:rPr>
              <a:t> </a:t>
            </a:r>
            <a:r>
              <a:rPr lang="en-US" altLang="ko-KR" sz="1200" kern="0" dirty="0" smtClean="0">
                <a:latin typeface="+mn-ea"/>
              </a:rPr>
              <a:t>: </a:t>
            </a:r>
            <a:r>
              <a:rPr lang="ko-KR" altLang="en-US" sz="1200" kern="0" dirty="0" smtClean="0">
                <a:latin typeface="+mn-ea"/>
              </a:rPr>
              <a:t>선택된</a:t>
            </a:r>
            <a:r>
              <a:rPr lang="en-US" altLang="ko-KR" sz="1200" kern="0" dirty="0" smtClean="0">
                <a:latin typeface="+mn-ea"/>
              </a:rPr>
              <a:t> vertex</a:t>
            </a:r>
            <a:r>
              <a:rPr lang="ko-KR" altLang="en-US" sz="1200" kern="0" dirty="0" smtClean="0">
                <a:latin typeface="+mn-ea"/>
              </a:rPr>
              <a:t>에 연결된 녹색 조정 핸들 중 한 쪽 방향에 해당하는 조정핸들만 이동 가능</a:t>
            </a:r>
            <a:endParaRPr lang="en-US" altLang="ko-KR" sz="1200" kern="0" dirty="0" smtClean="0">
              <a:latin typeface="+mn-ea"/>
            </a:endParaRPr>
          </a:p>
          <a:p>
            <a:pPr lvl="2" eaLnBrk="1" latinLnBrk="0" hangingPunct="1">
              <a:lnSpc>
                <a:spcPct val="90000"/>
              </a:lnSpc>
              <a:defRPr/>
            </a:pPr>
            <a:r>
              <a:rPr lang="en-US" altLang="ko-KR" sz="1200" kern="0" dirty="0" smtClean="0">
                <a:latin typeface="+mn-ea"/>
              </a:rPr>
              <a:t>All : </a:t>
            </a:r>
            <a:r>
              <a:rPr lang="ko-KR" altLang="en-US" sz="1200" kern="0" dirty="0">
                <a:latin typeface="+mn-ea"/>
              </a:rPr>
              <a:t>선택된</a:t>
            </a:r>
            <a:r>
              <a:rPr lang="en-US" altLang="ko-KR" sz="1200" kern="0" dirty="0">
                <a:latin typeface="+mn-ea"/>
              </a:rPr>
              <a:t> vertex</a:t>
            </a:r>
            <a:r>
              <a:rPr lang="ko-KR" altLang="en-US" sz="1200" kern="0" dirty="0">
                <a:latin typeface="+mn-ea"/>
              </a:rPr>
              <a:t>에 연결된 녹색 조정 </a:t>
            </a:r>
            <a:r>
              <a:rPr lang="ko-KR" altLang="en-US" sz="1200" kern="0" dirty="0" smtClean="0">
                <a:latin typeface="+mn-ea"/>
              </a:rPr>
              <a:t>핸들을</a:t>
            </a:r>
            <a:r>
              <a:rPr lang="en-US" altLang="ko-KR" sz="1200" kern="0" dirty="0" smtClean="0">
                <a:latin typeface="+mn-ea"/>
              </a:rPr>
              <a:t> </a:t>
            </a:r>
            <a:r>
              <a:rPr lang="ko-KR" altLang="en-US" sz="1200" kern="0" dirty="0" smtClean="0">
                <a:latin typeface="+mn-ea"/>
              </a:rPr>
              <a:t>대칭적으로 조정</a:t>
            </a:r>
            <a:endParaRPr lang="en-US" altLang="ko-KR" sz="1200" kern="0" dirty="0" smtClean="0">
              <a:latin typeface="+mn-ea"/>
            </a:endParaRPr>
          </a:p>
          <a:p>
            <a:pPr lvl="2" eaLnBrk="1" latinLnBrk="0" hangingPunct="1">
              <a:lnSpc>
                <a:spcPct val="90000"/>
              </a:lnSpc>
              <a:defRPr/>
            </a:pPr>
            <a:endParaRPr lang="en-US" altLang="ko-KR" sz="12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ko-KR" altLang="en-US" sz="1600" kern="0" dirty="0" smtClean="0">
                <a:latin typeface="+mn-ea"/>
              </a:rPr>
              <a:t>이동      클릭 후 각 항목 </a:t>
            </a:r>
            <a:r>
              <a:rPr lang="en-US" altLang="ko-KR" sz="1600" kern="0" dirty="0" smtClean="0">
                <a:latin typeface="+mn-ea"/>
              </a:rPr>
              <a:t>(Alike, All)</a:t>
            </a:r>
            <a:r>
              <a:rPr lang="ko-KR" altLang="en-US" sz="1600" kern="0" dirty="0" smtClean="0">
                <a:latin typeface="+mn-ea"/>
              </a:rPr>
              <a:t>을 선택한 후 녹색 핸들 이동 </a:t>
            </a:r>
            <a:endParaRPr lang="en-US" altLang="ko-KR" sz="1600" kern="0" dirty="0" smtClean="0">
              <a:latin typeface="+mn-ea"/>
            </a:endParaRPr>
          </a:p>
          <a:p>
            <a:pPr lvl="2" eaLnBrk="1" latinLnBrk="0" hangingPunct="1">
              <a:lnSpc>
                <a:spcPct val="90000"/>
              </a:lnSpc>
              <a:defRPr/>
            </a:pPr>
            <a:endParaRPr lang="en-US" altLang="ko-KR" sz="1200" kern="0" dirty="0" smtClean="0">
              <a:latin typeface="+mn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8344" y="188640"/>
            <a:ext cx="1280142" cy="2304256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8136" y="2682545"/>
            <a:ext cx="226311" cy="14401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0434" y="3636853"/>
            <a:ext cx="1575817" cy="1202357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03648" y="3984939"/>
            <a:ext cx="253092" cy="253092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46158" y="2942939"/>
            <a:ext cx="1285875" cy="390525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10415" y="4839210"/>
            <a:ext cx="2701280" cy="1807194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88429" y="4823912"/>
            <a:ext cx="2715584" cy="1822491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2418423" y="4544782"/>
            <a:ext cx="51648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kern="0" dirty="0">
                <a:latin typeface="+mn-ea"/>
              </a:rPr>
              <a:t>Alike</a:t>
            </a:r>
            <a:endParaRPr lang="ko-KR" altLang="en-US" sz="1200" dirty="0"/>
          </a:p>
        </p:txBody>
      </p:sp>
      <p:sp>
        <p:nvSpPr>
          <p:cNvPr id="22" name="직사각형 21"/>
          <p:cNvSpPr/>
          <p:nvPr/>
        </p:nvSpPr>
        <p:spPr>
          <a:xfrm>
            <a:off x="5436096" y="4472401"/>
            <a:ext cx="35458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kern="0" dirty="0" smtClean="0">
                <a:latin typeface="+mn-ea"/>
              </a:rPr>
              <a:t>All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701248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ko-KR" sz="2800" dirty="0" smtClean="0"/>
              <a:t>Editable(Edit) Spline</a:t>
            </a:r>
            <a:r>
              <a:rPr lang="ko-KR" altLang="en-US" sz="2800" dirty="0" smtClean="0"/>
              <a:t>의</a:t>
            </a:r>
            <a:r>
              <a:rPr lang="en-US" altLang="ko-KR" sz="2800" dirty="0" smtClean="0"/>
              <a:t> Sub-</a:t>
            </a:r>
            <a:r>
              <a:rPr lang="en-US" altLang="ko-KR" sz="2800" dirty="0" err="1" smtClean="0"/>
              <a:t>obj</a:t>
            </a:r>
            <a:r>
              <a:rPr lang="ko-KR" altLang="en-US" sz="2800" dirty="0" smtClean="0"/>
              <a:t>별 옵션</a:t>
            </a:r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109585" y="1196752"/>
            <a:ext cx="9036496" cy="5053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lvl="1" eaLnBrk="1" latinLnBrk="0" hangingPunct="1">
              <a:lnSpc>
                <a:spcPct val="90000"/>
              </a:lnSpc>
              <a:defRPr/>
            </a:pPr>
            <a:r>
              <a:rPr lang="ko-KR" altLang="en-US" sz="1600" kern="0" dirty="0" smtClean="0">
                <a:latin typeface="+mn-ea"/>
              </a:rPr>
              <a:t>모든 </a:t>
            </a:r>
            <a:r>
              <a:rPr lang="en-US" altLang="ko-KR" sz="1600" kern="0" dirty="0" smtClean="0">
                <a:latin typeface="+mn-ea"/>
              </a:rPr>
              <a:t>vertex</a:t>
            </a:r>
            <a:r>
              <a:rPr lang="ko-KR" altLang="en-US" sz="1600" kern="0" dirty="0" smtClean="0">
                <a:latin typeface="+mn-ea"/>
              </a:rPr>
              <a:t>들을 다 선택한 후 조작하면</a:t>
            </a:r>
            <a:r>
              <a:rPr lang="en-US" altLang="ko-KR" sz="1600" kern="0" dirty="0" smtClean="0">
                <a:latin typeface="+mn-ea"/>
              </a:rPr>
              <a:t>…</a:t>
            </a:r>
            <a:r>
              <a:rPr lang="ko-KR" altLang="en-US" sz="1600" kern="0" dirty="0" smtClean="0">
                <a:latin typeface="+mn-ea"/>
              </a:rPr>
              <a:t> </a:t>
            </a:r>
            <a:endParaRPr lang="en-US" altLang="ko-KR" sz="1600" kern="0" dirty="0" smtClean="0">
              <a:latin typeface="+mn-ea"/>
            </a:endParaRPr>
          </a:p>
          <a:p>
            <a:pPr lvl="2" eaLnBrk="1" latinLnBrk="0" hangingPunct="1">
              <a:lnSpc>
                <a:spcPct val="90000"/>
              </a:lnSpc>
              <a:defRPr/>
            </a:pPr>
            <a:endParaRPr lang="en-US" altLang="ko-KR" sz="1200" kern="0" dirty="0" smtClean="0">
              <a:latin typeface="+mn-ea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676666" y="2381138"/>
            <a:ext cx="51648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kern="0" dirty="0">
                <a:latin typeface="+mn-ea"/>
              </a:rPr>
              <a:t>Alike</a:t>
            </a:r>
            <a:endParaRPr lang="ko-KR" altLang="en-US" sz="1200" dirty="0"/>
          </a:p>
        </p:txBody>
      </p:sp>
      <p:sp>
        <p:nvSpPr>
          <p:cNvPr id="22" name="직사각형 21"/>
          <p:cNvSpPr/>
          <p:nvPr/>
        </p:nvSpPr>
        <p:spPr>
          <a:xfrm>
            <a:off x="6776560" y="2466458"/>
            <a:ext cx="35458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kern="0" dirty="0" smtClean="0">
                <a:latin typeface="+mn-ea"/>
              </a:rPr>
              <a:t>All</a:t>
            </a:r>
            <a:endParaRPr lang="ko-KR" altLang="en-US" sz="12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4341" y="2832451"/>
            <a:ext cx="3246010" cy="222734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8802" y="2817969"/>
            <a:ext cx="2590101" cy="2150169"/>
          </a:xfrm>
          <a:prstGeom prst="rect">
            <a:avLst/>
          </a:prstGeom>
        </p:spPr>
      </p:pic>
      <p:sp>
        <p:nvSpPr>
          <p:cNvPr id="24" name="설명선 1 23"/>
          <p:cNvSpPr/>
          <p:nvPr/>
        </p:nvSpPr>
        <p:spPr bwMode="auto">
          <a:xfrm>
            <a:off x="1872872" y="5790183"/>
            <a:ext cx="2124075" cy="433388"/>
          </a:xfrm>
          <a:prstGeom prst="borderCallout1">
            <a:avLst>
              <a:gd name="adj1" fmla="val -527"/>
              <a:gd name="adj2" fmla="val 51254"/>
              <a:gd name="adj3" fmla="val -211093"/>
              <a:gd name="adj4" fmla="val 75002"/>
            </a:avLst>
          </a:prstGeom>
          <a:solidFill>
            <a:srgbClr val="FFC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altLang="ko-KR" sz="900" b="1" dirty="0" smtClean="0">
                <a:latin typeface="+mn-ea"/>
                <a:ea typeface="+mn-ea"/>
              </a:rPr>
              <a:t>Control handle</a:t>
            </a:r>
            <a:r>
              <a:rPr lang="ko-KR" altLang="en-US" sz="900" b="1" dirty="0" smtClean="0">
                <a:latin typeface="+mn-ea"/>
                <a:ea typeface="+mn-ea"/>
              </a:rPr>
              <a:t>의 연장선 길이가 다름</a:t>
            </a:r>
            <a:endParaRPr lang="ko-KR" altLang="en-US" sz="900" b="1" dirty="0">
              <a:latin typeface="+mn-ea"/>
              <a:ea typeface="+mn-ea"/>
            </a:endParaRPr>
          </a:p>
        </p:txBody>
      </p:sp>
      <p:cxnSp>
        <p:nvCxnSpPr>
          <p:cNvPr id="8" name="직선 화살표 연결선 7"/>
          <p:cNvCxnSpPr>
            <a:stCxn id="24" idx="3"/>
          </p:cNvCxnSpPr>
          <p:nvPr/>
        </p:nvCxnSpPr>
        <p:spPr bwMode="auto">
          <a:xfrm flipH="1" flipV="1">
            <a:off x="2725947" y="4425351"/>
            <a:ext cx="208963" cy="136483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5" name="설명선 1 24"/>
          <p:cNvSpPr/>
          <p:nvPr/>
        </p:nvSpPr>
        <p:spPr bwMode="auto">
          <a:xfrm>
            <a:off x="5579347" y="5661248"/>
            <a:ext cx="2124075" cy="433388"/>
          </a:xfrm>
          <a:prstGeom prst="borderCallout1">
            <a:avLst>
              <a:gd name="adj1" fmla="val -527"/>
              <a:gd name="adj2" fmla="val 51254"/>
              <a:gd name="adj3" fmla="val -335635"/>
              <a:gd name="adj4" fmla="val 89352"/>
            </a:avLst>
          </a:prstGeom>
          <a:solidFill>
            <a:srgbClr val="FFC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altLang="ko-KR" sz="900" b="1" dirty="0" smtClean="0">
                <a:latin typeface="+mn-ea"/>
                <a:ea typeface="+mn-ea"/>
              </a:rPr>
              <a:t>Control handle</a:t>
            </a:r>
            <a:r>
              <a:rPr lang="ko-KR" altLang="en-US" sz="900" b="1" dirty="0" smtClean="0">
                <a:latin typeface="+mn-ea"/>
                <a:ea typeface="+mn-ea"/>
              </a:rPr>
              <a:t>의 연장선 길이가 항상 동일</a:t>
            </a:r>
            <a:endParaRPr lang="ko-KR" altLang="en-US" sz="900" b="1" dirty="0">
              <a:latin typeface="+mn-ea"/>
              <a:ea typeface="+mn-ea"/>
            </a:endParaRPr>
          </a:p>
        </p:txBody>
      </p:sp>
      <p:cxnSp>
        <p:nvCxnSpPr>
          <p:cNvPr id="26" name="직선 화살표 연결선 25"/>
          <p:cNvCxnSpPr>
            <a:stCxn id="25" idx="3"/>
          </p:cNvCxnSpPr>
          <p:nvPr/>
        </p:nvCxnSpPr>
        <p:spPr bwMode="auto">
          <a:xfrm flipV="1">
            <a:off x="6641385" y="4293096"/>
            <a:ext cx="147349" cy="136815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1845400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ko-KR" sz="2800" dirty="0" smtClean="0"/>
              <a:t>Editable(Edit) Spline</a:t>
            </a:r>
            <a:r>
              <a:rPr lang="ko-KR" altLang="en-US" sz="2800" dirty="0" smtClean="0"/>
              <a:t>의</a:t>
            </a:r>
            <a:r>
              <a:rPr lang="en-US" altLang="ko-KR" sz="2800" dirty="0" smtClean="0"/>
              <a:t> Sub-</a:t>
            </a:r>
            <a:r>
              <a:rPr lang="en-US" altLang="ko-KR" sz="2800" dirty="0" err="1" smtClean="0"/>
              <a:t>obj</a:t>
            </a:r>
            <a:r>
              <a:rPr lang="ko-KR" altLang="en-US" sz="2800" dirty="0" smtClean="0"/>
              <a:t>별 옵션</a:t>
            </a:r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109585" y="1196752"/>
            <a:ext cx="9036496" cy="5053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lvl="2" eaLnBrk="1" latinLnBrk="0" hangingPunct="1">
              <a:lnSpc>
                <a:spcPct val="90000"/>
              </a:lnSpc>
              <a:defRPr/>
            </a:pPr>
            <a:endParaRPr lang="en-US" altLang="ko-KR" sz="1200" kern="0" dirty="0" smtClean="0">
              <a:latin typeface="+mn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9912" y="1124744"/>
            <a:ext cx="1562100" cy="5381625"/>
          </a:xfrm>
          <a:prstGeom prst="rect">
            <a:avLst/>
          </a:prstGeom>
        </p:spPr>
      </p:pic>
      <p:sp>
        <p:nvSpPr>
          <p:cNvPr id="13" name="타원형 설명선 12"/>
          <p:cNvSpPr/>
          <p:nvPr/>
        </p:nvSpPr>
        <p:spPr bwMode="auto">
          <a:xfrm>
            <a:off x="-24157" y="1556792"/>
            <a:ext cx="3456384" cy="576064"/>
          </a:xfrm>
          <a:prstGeom prst="wedgeEllipseCallout">
            <a:avLst>
              <a:gd name="adj1" fmla="val 61701"/>
              <a:gd name="adj2" fmla="val 117620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050" b="1" i="0" u="none" strike="noStrike" normalizeH="0" baseline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</a:rPr>
              <a:t>설정된</a:t>
            </a:r>
            <a:r>
              <a:rPr kumimoji="0" lang="en-US" altLang="ko-KR" sz="1050" b="1" i="0" u="none" strike="noStrike" normalizeH="0" baseline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</a:rPr>
              <a:t> </a:t>
            </a:r>
            <a:r>
              <a:rPr kumimoji="0" lang="ko-KR" altLang="en-US" sz="1050" b="1" i="0" u="none" strike="noStrike" normalizeH="0" baseline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</a:rPr>
              <a:t>거리를 기준으로 선택된 점 근처에 있는 점들을 한꺼번에 선택</a:t>
            </a:r>
          </a:p>
        </p:txBody>
      </p:sp>
      <p:sp>
        <p:nvSpPr>
          <p:cNvPr id="15" name="타원형 설명선 14"/>
          <p:cNvSpPr/>
          <p:nvPr/>
        </p:nvSpPr>
        <p:spPr bwMode="auto">
          <a:xfrm>
            <a:off x="-14168" y="2348880"/>
            <a:ext cx="3456384" cy="576064"/>
          </a:xfrm>
          <a:prstGeom prst="wedgeEllipseCallout">
            <a:avLst>
              <a:gd name="adj1" fmla="val 61701"/>
              <a:gd name="adj2" fmla="val 8304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050" b="1" i="0" u="none" strike="noStrike" normalizeH="0" baseline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</a:rPr>
              <a:t>Segment</a:t>
            </a:r>
            <a:r>
              <a:rPr kumimoji="0" lang="ko-KR" altLang="en-US" sz="1050" b="1" i="0" u="none" strike="noStrike" normalizeH="0" baseline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</a:rPr>
              <a:t>를 클릭해서 클릭한 부분에서 가까운 점 선택</a:t>
            </a:r>
          </a:p>
        </p:txBody>
      </p:sp>
      <p:sp>
        <p:nvSpPr>
          <p:cNvPr id="16" name="타원형 설명선 15"/>
          <p:cNvSpPr/>
          <p:nvPr/>
        </p:nvSpPr>
        <p:spPr bwMode="auto">
          <a:xfrm>
            <a:off x="5868143" y="2852936"/>
            <a:ext cx="3054005" cy="753512"/>
          </a:xfrm>
          <a:prstGeom prst="wedgeEllipseCallout">
            <a:avLst>
              <a:gd name="adj1" fmla="val -72319"/>
              <a:gd name="adj2" fmla="val 23192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050" b="1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</a:rPr>
              <a:t>선택하면 </a:t>
            </a:r>
            <a:r>
              <a:rPr lang="en-US" altLang="ko-KR" sz="1050" b="1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</a:rPr>
              <a:t>vertex </a:t>
            </a:r>
            <a:r>
              <a:rPr lang="ko-KR" altLang="en-US" sz="1050" b="1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</a:rPr>
              <a:t>위에 색인 번호 표시</a:t>
            </a:r>
            <a:r>
              <a:rPr lang="en-US" altLang="ko-KR" sz="1050" b="1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</a:rPr>
              <a:t>. 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050" b="1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</a:rPr>
              <a:t>또는 선택된 </a:t>
            </a:r>
            <a:r>
              <a:rPr lang="en-US" altLang="ko-KR" sz="1050" b="1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</a:rPr>
              <a:t>vertex</a:t>
            </a:r>
            <a:r>
              <a:rPr lang="ko-KR" altLang="en-US" sz="1050" b="1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</a:rPr>
              <a:t>의 번호만 표시</a:t>
            </a:r>
            <a:endParaRPr kumimoji="0" lang="ko-KR" altLang="en-US" sz="1050" b="1" i="0" u="none" strike="noStrike" normalizeH="0" baseline="0" dirty="0" smtClean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+mn-ea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9273" y="1047728"/>
            <a:ext cx="2233066" cy="1796720"/>
          </a:xfrm>
          <a:prstGeom prst="rect">
            <a:avLst/>
          </a:prstGeom>
        </p:spPr>
      </p:pic>
      <p:sp>
        <p:nvSpPr>
          <p:cNvPr id="18" name="타원형 설명선 17"/>
          <p:cNvSpPr/>
          <p:nvPr/>
        </p:nvSpPr>
        <p:spPr bwMode="auto">
          <a:xfrm>
            <a:off x="353670" y="3318416"/>
            <a:ext cx="3456384" cy="576064"/>
          </a:xfrm>
          <a:prstGeom prst="wedgeEllipseCallout">
            <a:avLst>
              <a:gd name="adj1" fmla="val 61701"/>
              <a:gd name="adj2" fmla="val 8304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r>
              <a:rPr kumimoji="0" lang="ko-KR" altLang="en-US" sz="1050" b="1" i="0" u="none" strike="noStrike" normalizeH="0" baseline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</a:rPr>
              <a:t>현재 선택된 </a:t>
            </a:r>
            <a:r>
              <a:rPr lang="en-US" altLang="ko-KR" sz="1050" b="1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</a:rPr>
              <a:t>vertex </a:t>
            </a:r>
            <a:r>
              <a:rPr lang="ko-KR" altLang="en-US" sz="1050" b="1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</a:rPr>
              <a:t>개수 표시</a:t>
            </a:r>
            <a:endParaRPr kumimoji="0" lang="ko-KR" altLang="en-US" sz="1050" b="1" i="0" u="none" strike="noStrike" normalizeH="0" baseline="0" dirty="0" smtClean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+mn-ea"/>
            </a:endParaRPr>
          </a:p>
        </p:txBody>
      </p:sp>
      <p:sp>
        <p:nvSpPr>
          <p:cNvPr id="19" name="타원형 설명선 18"/>
          <p:cNvSpPr/>
          <p:nvPr/>
        </p:nvSpPr>
        <p:spPr bwMode="auto">
          <a:xfrm>
            <a:off x="5868142" y="4509120"/>
            <a:ext cx="3054005" cy="753512"/>
          </a:xfrm>
          <a:prstGeom prst="wedgeEllipseCallout">
            <a:avLst>
              <a:gd name="adj1" fmla="val -72319"/>
              <a:gd name="adj2" fmla="val 23192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050" b="1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</a:rPr>
              <a:t>현재 선택된 위치에서 </a:t>
            </a:r>
            <a:r>
              <a:rPr lang="en-US" altLang="ko-KR" sz="1050" b="1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</a:rPr>
              <a:t>spline </a:t>
            </a:r>
            <a:r>
              <a:rPr lang="ko-KR" altLang="en-US" sz="1050" b="1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</a:rPr>
              <a:t>끊기</a:t>
            </a:r>
            <a:endParaRPr kumimoji="0" lang="ko-KR" altLang="en-US" sz="1050" b="1" i="0" u="none" strike="noStrike" normalizeH="0" baseline="0" dirty="0" smtClean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+mn-ea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6329" y="5200123"/>
            <a:ext cx="1645516" cy="1500977"/>
          </a:xfrm>
          <a:prstGeom prst="rect">
            <a:avLst/>
          </a:prstGeom>
        </p:spPr>
      </p:pic>
      <p:sp>
        <p:nvSpPr>
          <p:cNvPr id="10" name="타원 9"/>
          <p:cNvSpPr/>
          <p:nvPr/>
        </p:nvSpPr>
        <p:spPr bwMode="auto">
          <a:xfrm>
            <a:off x="7668344" y="6249764"/>
            <a:ext cx="630743" cy="451336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23" name="타원형 설명선 22"/>
          <p:cNvSpPr/>
          <p:nvPr/>
        </p:nvSpPr>
        <p:spPr bwMode="auto">
          <a:xfrm>
            <a:off x="353670" y="5262632"/>
            <a:ext cx="3054005" cy="753512"/>
          </a:xfrm>
          <a:prstGeom prst="wedgeEllipseCallout">
            <a:avLst>
              <a:gd name="adj1" fmla="val 67217"/>
              <a:gd name="adj2" fmla="val 43799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050" b="1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</a:rPr>
              <a:t>Segment</a:t>
            </a:r>
            <a:r>
              <a:rPr lang="ko-KR" altLang="en-US" sz="1050" b="1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</a:rPr>
              <a:t>에 </a:t>
            </a:r>
            <a:r>
              <a:rPr lang="en-US" altLang="ko-KR" sz="1050" b="1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</a:rPr>
              <a:t>vertex </a:t>
            </a:r>
            <a:r>
              <a:rPr lang="ko-KR" altLang="en-US" sz="1050" b="1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</a:rPr>
              <a:t>추가</a:t>
            </a:r>
            <a:endParaRPr kumimoji="0" lang="ko-KR" altLang="en-US" sz="1050" b="1" i="0" u="none" strike="noStrike" normalizeH="0" baseline="0" dirty="0" smtClean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+mn-ea"/>
            </a:endParaRPr>
          </a:p>
        </p:txBody>
      </p:sp>
      <p:sp>
        <p:nvSpPr>
          <p:cNvPr id="27" name="타원형 설명선 26"/>
          <p:cNvSpPr/>
          <p:nvPr/>
        </p:nvSpPr>
        <p:spPr bwMode="auto">
          <a:xfrm>
            <a:off x="0" y="4205740"/>
            <a:ext cx="3456384" cy="1056891"/>
          </a:xfrm>
          <a:prstGeom prst="wedgeEllipseCallout">
            <a:avLst>
              <a:gd name="adj1" fmla="val 63448"/>
              <a:gd name="adj2" fmla="val -69565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r>
              <a:rPr kumimoji="0" lang="en-US" altLang="ko-KR" sz="1050" b="1" i="0" u="none" strike="noStrike" normalizeH="0" baseline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</a:rPr>
              <a:t>Vertex </a:t>
            </a:r>
            <a:r>
              <a:rPr kumimoji="0" lang="ko-KR" altLang="en-US" sz="1050" b="1" i="0" u="none" strike="noStrike" normalizeH="0" baseline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</a:rPr>
              <a:t>개수가 많은 </a:t>
            </a:r>
            <a:r>
              <a:rPr kumimoji="0" lang="en-US" altLang="ko-KR" sz="1050" b="1" i="0" u="none" strike="noStrike" normalizeH="0" baseline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</a:rPr>
              <a:t>spline</a:t>
            </a:r>
            <a:r>
              <a:rPr kumimoji="0" lang="ko-KR" altLang="en-US" sz="1050" b="1" i="0" u="none" strike="noStrike" normalizeH="0" baseline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</a:rPr>
              <a:t>에서 주로 사용</a:t>
            </a:r>
            <a:r>
              <a:rPr kumimoji="0" lang="en-US" altLang="ko-KR" sz="1050" b="1" i="0" u="none" strike="noStrike" normalizeH="0" baseline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</a:rPr>
              <a:t>. </a:t>
            </a:r>
            <a:r>
              <a:rPr kumimoji="0" lang="ko-KR" altLang="en-US" sz="1050" b="1" i="0" u="none" strike="noStrike" normalizeH="0" baseline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</a:rPr>
              <a:t>선택한 </a:t>
            </a:r>
            <a:r>
              <a:rPr kumimoji="0" lang="en-US" altLang="ko-KR" sz="1050" b="1" i="0" u="none" strike="noStrike" normalizeH="0" baseline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</a:rPr>
              <a:t>Vertex  </a:t>
            </a:r>
            <a:r>
              <a:rPr kumimoji="0" lang="ko-KR" altLang="en-US" sz="1050" b="1" i="0" u="none" strike="noStrike" normalizeH="0" baseline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</a:rPr>
              <a:t>주변에 일종의 자석 적용한 듯한 효과</a:t>
            </a:r>
            <a:endParaRPr kumimoji="0" lang="en-US" altLang="ko-KR" sz="1050" b="1" i="0" u="none" strike="noStrike" normalizeH="0" baseline="0" dirty="0" smtClean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+mn-ea"/>
            </a:endParaRPr>
          </a:p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endParaRPr kumimoji="0" lang="ko-KR" altLang="en-US" sz="1050" b="1" i="0" u="none" strike="noStrike" normalizeH="0" baseline="0" dirty="0" smtClean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+mn-ea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33238" y="4745733"/>
            <a:ext cx="784022" cy="540914"/>
          </a:xfrm>
          <a:prstGeom prst="rect">
            <a:avLst/>
          </a:prstGeom>
        </p:spPr>
      </p:pic>
      <p:sp>
        <p:nvSpPr>
          <p:cNvPr id="28" name="타원형 설명선 27"/>
          <p:cNvSpPr/>
          <p:nvPr/>
        </p:nvSpPr>
        <p:spPr bwMode="auto">
          <a:xfrm>
            <a:off x="6110157" y="3693710"/>
            <a:ext cx="3054005" cy="753512"/>
          </a:xfrm>
          <a:prstGeom prst="wedgeEllipseCallout">
            <a:avLst>
              <a:gd name="adj1" fmla="val -88702"/>
              <a:gd name="adj2" fmla="val 64406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050" b="1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</a:rPr>
              <a:t>새로 </a:t>
            </a:r>
            <a:r>
              <a:rPr lang="en-US" altLang="ko-KR" sz="1050" b="1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</a:rPr>
              <a:t>vertex</a:t>
            </a:r>
            <a:r>
              <a:rPr lang="ko-KR" altLang="en-US" sz="1050" b="1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</a:rPr>
              <a:t>를 만들 때 유형 결정</a:t>
            </a:r>
            <a:endParaRPr kumimoji="0" lang="ko-KR" altLang="en-US" sz="1050" b="1" i="0" u="none" strike="noStrike" normalizeH="0" baseline="0" dirty="0" smtClean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26240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ko-KR" sz="2800" dirty="0" smtClean="0"/>
              <a:t>Editable(Edit) Spline</a:t>
            </a:r>
            <a:r>
              <a:rPr lang="ko-KR" altLang="en-US" sz="2800" dirty="0" smtClean="0"/>
              <a:t>의</a:t>
            </a:r>
            <a:r>
              <a:rPr lang="en-US" altLang="ko-KR" sz="2800" dirty="0" smtClean="0"/>
              <a:t> Sub-</a:t>
            </a:r>
            <a:r>
              <a:rPr lang="en-US" altLang="ko-KR" sz="2800" dirty="0" err="1" smtClean="0"/>
              <a:t>obj</a:t>
            </a:r>
            <a:r>
              <a:rPr lang="ko-KR" altLang="en-US" sz="2800" dirty="0" smtClean="0"/>
              <a:t>별 옵션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9912" y="1124744"/>
            <a:ext cx="1533525" cy="5514975"/>
          </a:xfrm>
          <a:prstGeom prst="rect">
            <a:avLst/>
          </a:prstGeom>
        </p:spPr>
      </p:pic>
      <p:sp>
        <p:nvSpPr>
          <p:cNvPr id="20" name="타원형 설명선 19"/>
          <p:cNvSpPr/>
          <p:nvPr/>
        </p:nvSpPr>
        <p:spPr bwMode="auto">
          <a:xfrm>
            <a:off x="79046" y="1223316"/>
            <a:ext cx="3456384" cy="576064"/>
          </a:xfrm>
          <a:prstGeom prst="wedgeEllipseCallout">
            <a:avLst>
              <a:gd name="adj1" fmla="val 60203"/>
              <a:gd name="adj2" fmla="val 147569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050" b="1" i="0" u="none" strike="noStrike" normalizeH="0" baseline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</a:rPr>
              <a:t>Break</a:t>
            </a:r>
            <a:r>
              <a:rPr kumimoji="0" lang="ko-KR" altLang="en-US" sz="1050" b="1" i="0" u="none" strike="noStrike" normalizeH="0" baseline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</a:rPr>
              <a:t>의 반대 역할</a:t>
            </a:r>
            <a:r>
              <a:rPr kumimoji="0" lang="en-US" altLang="ko-KR" sz="1050" b="1" i="0" u="none" strike="noStrike" normalizeH="0" baseline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</a:rPr>
              <a:t>. </a:t>
            </a:r>
            <a:r>
              <a:rPr kumimoji="0" lang="ko-KR" altLang="en-US" sz="1050" b="1" i="0" u="none" strike="noStrike" normalizeH="0" baseline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</a:rPr>
              <a:t>선택한 </a:t>
            </a:r>
            <a:r>
              <a:rPr kumimoji="0" lang="en-US" altLang="ko-KR" sz="1050" b="1" i="0" u="none" strike="noStrike" normalizeH="0" baseline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</a:rPr>
              <a:t>vertex</a:t>
            </a:r>
            <a:r>
              <a:rPr kumimoji="0" lang="ko-KR" altLang="en-US" sz="1050" b="1" i="0" u="none" strike="noStrike" normalizeH="0" baseline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</a:rPr>
              <a:t>들이 범위</a:t>
            </a:r>
            <a:r>
              <a:rPr kumimoji="0" lang="en-US" altLang="ko-KR" sz="1050" b="1" i="0" u="none" strike="noStrike" normalizeH="0" baseline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</a:rPr>
              <a:t>(</a:t>
            </a:r>
            <a:r>
              <a:rPr kumimoji="0" lang="ko-KR" altLang="en-US" sz="1050" b="1" i="0" u="none" strike="noStrike" normalizeH="0" baseline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</a:rPr>
              <a:t>여기에서는 </a:t>
            </a:r>
            <a:r>
              <a:rPr kumimoji="0" lang="en-US" altLang="ko-KR" sz="1050" b="1" i="0" u="none" strike="noStrike" normalizeH="0" baseline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</a:rPr>
              <a:t>0.1) </a:t>
            </a:r>
            <a:r>
              <a:rPr kumimoji="0" lang="ko-KR" altLang="en-US" sz="1050" b="1" i="0" u="none" strike="noStrike" normalizeH="0" baseline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</a:rPr>
              <a:t>이내에 있으면 하나로 통합</a:t>
            </a:r>
          </a:p>
        </p:txBody>
      </p:sp>
      <p:grpSp>
        <p:nvGrpSpPr>
          <p:cNvPr id="8" name="그룹 7"/>
          <p:cNvGrpSpPr/>
          <p:nvPr/>
        </p:nvGrpSpPr>
        <p:grpSpPr>
          <a:xfrm>
            <a:off x="94951" y="1597297"/>
            <a:ext cx="831606" cy="1888951"/>
            <a:chOff x="500034" y="2836193"/>
            <a:chExt cx="1105248" cy="2278815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0034" y="2836193"/>
              <a:ext cx="1105248" cy="1046038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00034" y="4047872"/>
              <a:ext cx="1105248" cy="1067136"/>
            </a:xfrm>
            <a:prstGeom prst="rect">
              <a:avLst/>
            </a:prstGeom>
          </p:spPr>
        </p:pic>
        <p:sp>
          <p:nvSpPr>
            <p:cNvPr id="21" name="타원 20"/>
            <p:cNvSpPr/>
            <p:nvPr/>
          </p:nvSpPr>
          <p:spPr bwMode="auto">
            <a:xfrm>
              <a:off x="618042" y="3548772"/>
              <a:ext cx="399558" cy="277520"/>
            </a:xfrm>
            <a:prstGeom prst="ellipse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22" name="타원 21"/>
            <p:cNvSpPr/>
            <p:nvPr/>
          </p:nvSpPr>
          <p:spPr bwMode="auto">
            <a:xfrm>
              <a:off x="516141" y="4837488"/>
              <a:ext cx="399558" cy="277520"/>
            </a:xfrm>
            <a:prstGeom prst="ellipse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굴림" pitchFamily="50" charset="-127"/>
              </a:endParaRPr>
            </a:p>
          </p:txBody>
        </p:sp>
      </p:grpSp>
      <p:sp>
        <p:nvSpPr>
          <p:cNvPr id="24" name="타원형 설명선 23"/>
          <p:cNvSpPr/>
          <p:nvPr/>
        </p:nvSpPr>
        <p:spPr bwMode="auto">
          <a:xfrm>
            <a:off x="1165869" y="1926092"/>
            <a:ext cx="2073435" cy="576064"/>
          </a:xfrm>
          <a:prstGeom prst="wedgeEllipseCallout">
            <a:avLst>
              <a:gd name="adj1" fmla="val 80423"/>
              <a:gd name="adj2" fmla="val 71197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050" b="1" i="0" u="none" strike="noStrike" normalizeH="0" baseline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</a:rPr>
              <a:t>열려 있는 끝점 연결</a:t>
            </a:r>
            <a:endParaRPr kumimoji="0" lang="ko-KR" altLang="en-US" sz="1050" b="1" i="0" u="none" strike="noStrike" normalizeH="0" baseline="0" dirty="0" smtClean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+mn-ea"/>
            </a:endParaRPr>
          </a:p>
        </p:txBody>
      </p:sp>
      <p:sp>
        <p:nvSpPr>
          <p:cNvPr id="25" name="타원형 설명선 24"/>
          <p:cNvSpPr/>
          <p:nvPr/>
        </p:nvSpPr>
        <p:spPr bwMode="auto">
          <a:xfrm>
            <a:off x="5352067" y="1335535"/>
            <a:ext cx="2073435" cy="576064"/>
          </a:xfrm>
          <a:prstGeom prst="wedgeEllipseCallout">
            <a:avLst>
              <a:gd name="adj1" fmla="val -61864"/>
              <a:gd name="adj2" fmla="val 174523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050" b="1" i="0" u="none" strike="noStrike" normalizeH="0" baseline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</a:rPr>
              <a:t>Vertex</a:t>
            </a:r>
            <a:r>
              <a:rPr kumimoji="0" lang="en-US" altLang="ko-KR" sz="1050" b="1" i="0" u="none" strike="noStrike" normalizeH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</a:rPr>
              <a:t> </a:t>
            </a:r>
            <a:r>
              <a:rPr kumimoji="0" lang="ko-KR" altLang="en-US" sz="1050" b="1" i="0" u="none" strike="noStrike" normalizeH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</a:rPr>
              <a:t>를 </a:t>
            </a:r>
            <a:r>
              <a:rPr lang="ko-KR" altLang="en-US" sz="1050" b="1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</a:rPr>
              <a:t>하나 삽입</a:t>
            </a:r>
            <a:endParaRPr kumimoji="0" lang="ko-KR" altLang="en-US" sz="1050" b="1" i="0" u="none" strike="noStrike" normalizeH="0" baseline="0" dirty="0" smtClean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+mn-ea"/>
            </a:endParaRPr>
          </a:p>
        </p:txBody>
      </p:sp>
      <p:grpSp>
        <p:nvGrpSpPr>
          <p:cNvPr id="29" name="그룹 28"/>
          <p:cNvGrpSpPr/>
          <p:nvPr/>
        </p:nvGrpSpPr>
        <p:grpSpPr>
          <a:xfrm>
            <a:off x="7399908" y="26515"/>
            <a:ext cx="1163661" cy="2120047"/>
            <a:chOff x="7475477" y="1452969"/>
            <a:chExt cx="1386096" cy="2539955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475477" y="1452969"/>
              <a:ext cx="1279971" cy="1215758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478305" y="2857473"/>
              <a:ext cx="1383268" cy="1135451"/>
            </a:xfrm>
            <a:prstGeom prst="rect">
              <a:avLst/>
            </a:prstGeom>
          </p:spPr>
        </p:pic>
        <p:sp>
          <p:nvSpPr>
            <p:cNvPr id="26" name="아래쪽 화살표 25"/>
            <p:cNvSpPr/>
            <p:nvPr/>
          </p:nvSpPr>
          <p:spPr bwMode="auto">
            <a:xfrm>
              <a:off x="8028384" y="2564904"/>
              <a:ext cx="216024" cy="361532"/>
            </a:xfrm>
            <a:prstGeom prst="downArrow">
              <a:avLst/>
            </a:prstGeom>
            <a:solidFill>
              <a:srgbClr val="FFC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굴림" pitchFamily="50" charset="-127"/>
              </a:endParaRPr>
            </a:p>
          </p:txBody>
        </p:sp>
      </p:grpSp>
      <p:sp>
        <p:nvSpPr>
          <p:cNvPr id="30" name="타원형 설명선 29"/>
          <p:cNvSpPr/>
          <p:nvPr/>
        </p:nvSpPr>
        <p:spPr bwMode="auto">
          <a:xfrm>
            <a:off x="1119603" y="2484211"/>
            <a:ext cx="2467262" cy="991255"/>
          </a:xfrm>
          <a:prstGeom prst="wedgeEllipseCallout">
            <a:avLst>
              <a:gd name="adj1" fmla="val 62875"/>
              <a:gd name="adj2" fmla="val -16089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050" b="1" i="0" u="none" strike="noStrike" normalizeH="0" baseline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</a:rPr>
              <a:t>선택한 </a:t>
            </a:r>
            <a:r>
              <a:rPr kumimoji="0" lang="en-US" altLang="ko-KR" sz="1050" b="1" i="0" u="none" strike="noStrike" normalizeH="0" baseline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</a:rPr>
              <a:t>shape</a:t>
            </a:r>
            <a:r>
              <a:rPr kumimoji="0" lang="ko-KR" altLang="en-US" sz="1050" b="1" i="0" u="none" strike="noStrike" normalizeH="0" baseline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</a:rPr>
              <a:t>에서 </a:t>
            </a:r>
            <a:r>
              <a:rPr kumimoji="0" lang="ko-KR" altLang="en-US" sz="1050" b="1" i="0" u="none" strike="noStrike" normalizeH="0" baseline="0" dirty="0" err="1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</a:rPr>
              <a:t>첫번째</a:t>
            </a:r>
            <a:r>
              <a:rPr kumimoji="0" lang="ko-KR" altLang="en-US" sz="1050" b="1" i="0" u="none" strike="noStrike" normalizeH="0" baseline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</a:rPr>
              <a:t> </a:t>
            </a:r>
            <a:r>
              <a:rPr kumimoji="0" lang="en-US" altLang="ko-KR" sz="1050" b="1" i="0" u="none" strike="noStrike" normalizeH="0" baseline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</a:rPr>
              <a:t>vertex</a:t>
            </a:r>
            <a:r>
              <a:rPr kumimoji="0" lang="en-US" altLang="ko-KR" sz="1050" b="1" i="0" u="none" strike="noStrike" normalizeH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</a:rPr>
              <a:t> </a:t>
            </a:r>
            <a:r>
              <a:rPr kumimoji="0" lang="ko-KR" altLang="en-US" sz="1050" b="1" i="0" u="none" strike="noStrike" normalizeH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</a:rPr>
              <a:t>지정</a:t>
            </a:r>
            <a:r>
              <a:rPr kumimoji="0" lang="en-US" altLang="ko-KR" sz="1050" b="1" i="0" u="none" strike="noStrike" normalizeH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</a:rPr>
              <a:t>. </a:t>
            </a:r>
            <a:r>
              <a:rPr kumimoji="0" lang="ko-KR" altLang="en-US" sz="1050" b="1" i="0" u="none" strike="noStrike" normalizeH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</a:rPr>
              <a:t>특히 열린 </a:t>
            </a:r>
            <a:r>
              <a:rPr kumimoji="0" lang="en-US" altLang="ko-KR" sz="1050" b="1" i="0" u="none" strike="noStrike" normalizeH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</a:rPr>
              <a:t>spline</a:t>
            </a:r>
            <a:r>
              <a:rPr kumimoji="0" lang="ko-KR" altLang="en-US" sz="1050" b="1" i="0" u="none" strike="noStrike" normalizeH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</a:rPr>
              <a:t>의 경우</a:t>
            </a:r>
            <a:r>
              <a:rPr kumimoji="0" lang="en-US" altLang="ko-KR" sz="1050" b="1" i="0" u="none" strike="noStrike" normalizeH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</a:rPr>
              <a:t>, </a:t>
            </a:r>
            <a:r>
              <a:rPr kumimoji="0" lang="ko-KR" altLang="en-US" sz="1050" b="1" i="0" u="none" strike="noStrike" normalizeH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</a:rPr>
              <a:t>애니메이션 경로 지정에서 시작점이 매우 중요</a:t>
            </a:r>
            <a:endParaRPr kumimoji="0" lang="ko-KR" altLang="en-US" sz="1050" b="1" i="0" u="none" strike="noStrike" normalizeH="0" baseline="0" dirty="0" smtClean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+mn-ea"/>
            </a:endParaRPr>
          </a:p>
        </p:txBody>
      </p:sp>
      <p:sp>
        <p:nvSpPr>
          <p:cNvPr id="18" name="타원형 설명선 17"/>
          <p:cNvSpPr/>
          <p:nvPr/>
        </p:nvSpPr>
        <p:spPr bwMode="auto">
          <a:xfrm>
            <a:off x="5772133" y="2088177"/>
            <a:ext cx="2073435" cy="692384"/>
          </a:xfrm>
          <a:prstGeom prst="wedgeEllipseCallout">
            <a:avLst>
              <a:gd name="adj1" fmla="val -80170"/>
              <a:gd name="adj2" fmla="val 60643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050" b="1" i="0" u="none" strike="noStrike" normalizeH="0" baseline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</a:rPr>
              <a:t>선택한 모든 </a:t>
            </a:r>
            <a:r>
              <a:rPr kumimoji="0" lang="en-US" altLang="ko-KR" sz="1050" b="1" i="0" u="none" strike="noStrike" normalizeH="0" baseline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</a:rPr>
              <a:t>Vertex</a:t>
            </a:r>
            <a:r>
              <a:rPr lang="ko-KR" altLang="en-US" sz="1050" b="1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</a:rPr>
              <a:t>들을 무게 중심점으로 이동 후 통합</a:t>
            </a:r>
            <a:endParaRPr kumimoji="0" lang="ko-KR" altLang="en-US" sz="1050" b="1" i="0" u="none" strike="noStrike" normalizeH="0" baseline="0" dirty="0" smtClean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+mn-ea"/>
            </a:endParaRPr>
          </a:p>
        </p:txBody>
      </p:sp>
      <p:sp>
        <p:nvSpPr>
          <p:cNvPr id="19" name="타원형 설명선 18"/>
          <p:cNvSpPr/>
          <p:nvPr/>
        </p:nvSpPr>
        <p:spPr bwMode="auto">
          <a:xfrm>
            <a:off x="5772132" y="2800951"/>
            <a:ext cx="2073435" cy="576064"/>
          </a:xfrm>
          <a:prstGeom prst="wedgeEllipseCallout">
            <a:avLst>
              <a:gd name="adj1" fmla="val -84330"/>
              <a:gd name="adj2" fmla="val -3676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050" b="1" i="0" u="none" strike="noStrike" normalizeH="0" baseline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</a:rPr>
              <a:t>원형으로 순차적으로 </a:t>
            </a:r>
            <a:r>
              <a:rPr kumimoji="0" lang="en-US" altLang="ko-KR" sz="1050" b="1" i="0" u="none" strike="noStrike" normalizeH="0" baseline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</a:rPr>
              <a:t>Vertex </a:t>
            </a:r>
            <a:r>
              <a:rPr kumimoji="0" lang="ko-KR" altLang="en-US" sz="1050" b="1" i="0" u="none" strike="noStrike" normalizeH="0" baseline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</a:rPr>
              <a:t>순환 선택</a:t>
            </a:r>
          </a:p>
        </p:txBody>
      </p:sp>
      <p:sp>
        <p:nvSpPr>
          <p:cNvPr id="27" name="타원형 설명선 26"/>
          <p:cNvSpPr/>
          <p:nvPr/>
        </p:nvSpPr>
        <p:spPr bwMode="auto">
          <a:xfrm>
            <a:off x="1137881" y="3475466"/>
            <a:ext cx="2073435" cy="576064"/>
          </a:xfrm>
          <a:prstGeom prst="wedgeEllipseCallout">
            <a:avLst>
              <a:gd name="adj1" fmla="val 79175"/>
              <a:gd name="adj2" fmla="val -80048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050" b="1" i="0" u="none" strike="noStrike" normalizeH="0" baseline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</a:rPr>
              <a:t>Spline</a:t>
            </a:r>
            <a:r>
              <a:rPr kumimoji="0" lang="en-US" altLang="ko-KR" sz="1050" b="1" i="0" u="none" strike="noStrike" normalizeH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</a:rPr>
              <a:t> </a:t>
            </a:r>
            <a:r>
              <a:rPr kumimoji="0" lang="ko-KR" altLang="en-US" sz="1050" b="1" i="0" u="none" strike="noStrike" normalizeH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</a:rPr>
              <a:t>교차 지점에 </a:t>
            </a:r>
            <a:r>
              <a:rPr kumimoji="0" lang="en-US" altLang="ko-KR" sz="1050" b="1" i="0" u="none" strike="noStrike" normalizeH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</a:rPr>
              <a:t>vertex </a:t>
            </a:r>
            <a:r>
              <a:rPr kumimoji="0" lang="ko-KR" altLang="en-US" sz="1050" b="1" i="0" u="none" strike="noStrike" normalizeH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</a:rPr>
              <a:t>삽입</a:t>
            </a:r>
            <a:endParaRPr kumimoji="0" lang="ko-KR" altLang="en-US" sz="1050" b="1" i="0" u="none" strike="noStrike" normalizeH="0" baseline="0" dirty="0" smtClean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+mn-ea"/>
            </a:endParaRPr>
          </a:p>
        </p:txBody>
      </p:sp>
      <p:sp>
        <p:nvSpPr>
          <p:cNvPr id="28" name="타원형 설명선 27"/>
          <p:cNvSpPr/>
          <p:nvPr/>
        </p:nvSpPr>
        <p:spPr bwMode="auto">
          <a:xfrm>
            <a:off x="5829896" y="3371227"/>
            <a:ext cx="2073435" cy="576064"/>
          </a:xfrm>
          <a:prstGeom prst="wedgeEllipseCallout">
            <a:avLst>
              <a:gd name="adj1" fmla="val -118862"/>
              <a:gd name="adj2" fmla="val -27636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050" b="1" i="0" u="none" strike="noStrike" normalizeH="0" baseline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</a:rPr>
              <a:t>Segment</a:t>
            </a:r>
            <a:r>
              <a:rPr kumimoji="0" lang="ko-KR" altLang="en-US" sz="1050" b="1" i="0" u="none" strike="noStrike" normalizeH="0" baseline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</a:rPr>
              <a:t>가 만나는 지점에 </a:t>
            </a:r>
            <a:r>
              <a:rPr kumimoji="0" lang="en-US" altLang="ko-KR" sz="1050" b="1" i="0" u="none" strike="noStrike" normalizeH="0" baseline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</a:rPr>
              <a:t>vertex </a:t>
            </a:r>
            <a:r>
              <a:rPr kumimoji="0" lang="ko-KR" altLang="en-US" sz="1050" b="1" i="0" u="none" strike="noStrike" normalizeH="0" baseline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</a:rPr>
              <a:t>추가해서 둥글게 형성</a:t>
            </a:r>
          </a:p>
        </p:txBody>
      </p:sp>
      <p:sp>
        <p:nvSpPr>
          <p:cNvPr id="31" name="타원형 설명선 30"/>
          <p:cNvSpPr/>
          <p:nvPr/>
        </p:nvSpPr>
        <p:spPr bwMode="auto">
          <a:xfrm>
            <a:off x="5863756" y="3978335"/>
            <a:ext cx="2073435" cy="576064"/>
          </a:xfrm>
          <a:prstGeom prst="wedgeEllipseCallout">
            <a:avLst>
              <a:gd name="adj1" fmla="val -121358"/>
              <a:gd name="adj2" fmla="val -93525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050" b="1" i="0" u="none" strike="noStrike" normalizeH="0" baseline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</a:rPr>
              <a:t>Vertex</a:t>
            </a:r>
            <a:r>
              <a:rPr kumimoji="0" lang="ko-KR" altLang="en-US" sz="1050" b="1" i="0" u="none" strike="noStrike" normalizeH="0" baseline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</a:rPr>
              <a:t>가 위치한 모서리 부분을 직선으로 구성</a:t>
            </a:r>
          </a:p>
        </p:txBody>
      </p:sp>
      <p:sp>
        <p:nvSpPr>
          <p:cNvPr id="32" name="타원형 설명선 31"/>
          <p:cNvSpPr/>
          <p:nvPr/>
        </p:nvSpPr>
        <p:spPr bwMode="auto">
          <a:xfrm>
            <a:off x="5938870" y="5779064"/>
            <a:ext cx="2073435" cy="576064"/>
          </a:xfrm>
          <a:prstGeom prst="wedgeEllipseCallout">
            <a:avLst>
              <a:gd name="adj1" fmla="val -121358"/>
              <a:gd name="adj2" fmla="val -93525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050" b="1" i="0" u="none" strike="noStrike" normalizeH="0" baseline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</a:rPr>
              <a:t>Control</a:t>
            </a:r>
            <a:r>
              <a:rPr kumimoji="0" lang="en-US" altLang="ko-KR" sz="1050" b="1" i="0" u="none" strike="noStrike" normalizeH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</a:rPr>
              <a:t> Handle </a:t>
            </a:r>
            <a:r>
              <a:rPr kumimoji="0" lang="ko-KR" altLang="en-US" sz="1050" b="1" i="0" u="none" strike="noStrike" normalizeH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</a:rPr>
              <a:t>복사 가능</a:t>
            </a:r>
            <a:endParaRPr kumimoji="0" lang="ko-KR" altLang="en-US" sz="1050" b="1" i="0" u="none" strike="noStrike" normalizeH="0" baseline="0" dirty="0" smtClean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4414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ko-KR" sz="2800" dirty="0" smtClean="0"/>
              <a:t>Editable(Edit) Spline</a:t>
            </a:r>
            <a:r>
              <a:rPr lang="ko-KR" altLang="en-US" sz="2800" dirty="0" smtClean="0"/>
              <a:t>의</a:t>
            </a:r>
            <a:r>
              <a:rPr lang="en-US" altLang="ko-KR" sz="2800" dirty="0" smtClean="0"/>
              <a:t> Sub-</a:t>
            </a:r>
            <a:r>
              <a:rPr lang="en-US" altLang="ko-KR" sz="2800" dirty="0" err="1" smtClean="0"/>
              <a:t>obj</a:t>
            </a:r>
            <a:r>
              <a:rPr lang="ko-KR" altLang="en-US" sz="2800" dirty="0" smtClean="0"/>
              <a:t>별 옵션</a:t>
            </a:r>
          </a:p>
        </p:txBody>
      </p:sp>
      <p:sp>
        <p:nvSpPr>
          <p:cNvPr id="18" name="Rectangle 3"/>
          <p:cNvSpPr txBox="1">
            <a:spLocks noChangeArrowheads="1"/>
          </p:cNvSpPr>
          <p:nvPr/>
        </p:nvSpPr>
        <p:spPr bwMode="auto">
          <a:xfrm>
            <a:off x="109585" y="1196752"/>
            <a:ext cx="9036496" cy="5053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eaLnBrk="1" latinLnBrk="0" hangingPunct="1">
              <a:lnSpc>
                <a:spcPct val="90000"/>
              </a:lnSpc>
              <a:defRPr/>
            </a:pPr>
            <a:r>
              <a:rPr lang="en-US" altLang="ko-KR" sz="2000" kern="0" dirty="0" smtClean="0">
                <a:latin typeface="+mn-ea"/>
              </a:rPr>
              <a:t>Make</a:t>
            </a:r>
            <a:r>
              <a:rPr lang="ko-KR" altLang="en-US" sz="2000" kern="0" dirty="0" smtClean="0">
                <a:latin typeface="+mn-ea"/>
              </a:rPr>
              <a:t> </a:t>
            </a:r>
            <a:r>
              <a:rPr lang="en-US" altLang="ko-KR" sz="2000" kern="0" dirty="0" smtClean="0">
                <a:latin typeface="+mn-ea"/>
              </a:rPr>
              <a:t>First </a:t>
            </a:r>
            <a:r>
              <a:rPr lang="ko-KR" altLang="en-US" sz="2000" kern="0" dirty="0" smtClean="0">
                <a:latin typeface="+mn-ea"/>
              </a:rPr>
              <a:t>실습</a:t>
            </a:r>
            <a:endParaRPr lang="en-US" altLang="ko-KR" sz="16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ko-KR" altLang="en-US" sz="1600" kern="0" dirty="0" smtClean="0">
                <a:latin typeface="+mn-ea"/>
              </a:rPr>
              <a:t>현재 작업 중인 </a:t>
            </a:r>
            <a:r>
              <a:rPr lang="en-US" altLang="ko-KR" sz="1600" kern="0" dirty="0" smtClean="0">
                <a:latin typeface="+mn-ea"/>
              </a:rPr>
              <a:t>spline</a:t>
            </a:r>
            <a:r>
              <a:rPr lang="ko-KR" altLang="en-US" sz="1600" kern="0" dirty="0" smtClean="0">
                <a:latin typeface="+mn-ea"/>
              </a:rPr>
              <a:t>이 닫혀 있다면 </a:t>
            </a:r>
            <a:r>
              <a:rPr lang="en-US" altLang="ko-KR" sz="1600" kern="0" dirty="0" smtClean="0">
                <a:latin typeface="+mn-ea"/>
              </a:rPr>
              <a:t>vertex </a:t>
            </a:r>
            <a:r>
              <a:rPr lang="ko-KR" altLang="en-US" sz="1600" kern="0" dirty="0" smtClean="0">
                <a:latin typeface="+mn-ea"/>
              </a:rPr>
              <a:t>선택 후 </a:t>
            </a:r>
            <a:r>
              <a:rPr lang="en-US" altLang="ko-KR" sz="1600" kern="0" dirty="0" smtClean="0">
                <a:latin typeface="+mn-ea"/>
              </a:rPr>
              <a:t>break</a:t>
            </a:r>
            <a:r>
              <a:rPr lang="ko-KR" altLang="en-US" sz="1600" kern="0" dirty="0" smtClean="0">
                <a:latin typeface="+mn-ea"/>
              </a:rPr>
              <a:t>를 이용해서 연결 끊기</a:t>
            </a:r>
            <a:endParaRPr lang="en-US" altLang="ko-KR" sz="1600" kern="0" dirty="0" smtClean="0">
              <a:latin typeface="+mn-ea"/>
            </a:endParaRPr>
          </a:p>
          <a:p>
            <a:pPr lvl="2" eaLnBrk="1" latinLnBrk="0" hangingPunct="1">
              <a:lnSpc>
                <a:spcPct val="90000"/>
              </a:lnSpc>
              <a:defRPr/>
            </a:pPr>
            <a:r>
              <a:rPr lang="en-US" altLang="ko-KR" sz="1200" kern="0" dirty="0" smtClean="0">
                <a:latin typeface="+mn-ea"/>
              </a:rPr>
              <a:t>4</a:t>
            </a:r>
            <a:r>
              <a:rPr lang="ko-KR" altLang="en-US" sz="1200" kern="0" dirty="0" smtClean="0">
                <a:latin typeface="+mn-ea"/>
              </a:rPr>
              <a:t>번 </a:t>
            </a:r>
            <a:r>
              <a:rPr lang="en-US" altLang="ko-KR" sz="1200" kern="0" dirty="0" smtClean="0">
                <a:latin typeface="+mn-ea"/>
              </a:rPr>
              <a:t>vertex </a:t>
            </a:r>
            <a:r>
              <a:rPr lang="ko-KR" altLang="en-US" sz="1200" kern="0" dirty="0" smtClean="0">
                <a:latin typeface="+mn-ea"/>
              </a:rPr>
              <a:t>선택 후 끊어서 분리</a:t>
            </a:r>
            <a:endParaRPr lang="en-US" altLang="ko-KR" sz="12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600" kern="0" dirty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6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600" kern="0" dirty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6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600" kern="0" dirty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6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600" kern="0" dirty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6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600" kern="0" dirty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ko-KR" altLang="en-US" sz="1600" kern="0" dirty="0" smtClean="0">
                <a:latin typeface="+mn-ea"/>
              </a:rPr>
              <a:t>이제 </a:t>
            </a:r>
            <a:r>
              <a:rPr lang="en-US" altLang="ko-KR" sz="1600" kern="0" dirty="0" smtClean="0">
                <a:latin typeface="+mn-ea"/>
              </a:rPr>
              <a:t>7</a:t>
            </a:r>
            <a:r>
              <a:rPr lang="ko-KR" altLang="en-US" sz="1600" kern="0" dirty="0" smtClean="0">
                <a:latin typeface="+mn-ea"/>
              </a:rPr>
              <a:t>번 </a:t>
            </a:r>
            <a:r>
              <a:rPr lang="en-US" altLang="ko-KR" sz="1600" kern="0" dirty="0" smtClean="0">
                <a:latin typeface="+mn-ea"/>
              </a:rPr>
              <a:t>vertex(</a:t>
            </a:r>
            <a:r>
              <a:rPr lang="ko-KR" altLang="en-US" sz="1600" kern="0" dirty="0" smtClean="0">
                <a:latin typeface="+mn-ea"/>
              </a:rPr>
              <a:t>마지막</a:t>
            </a:r>
            <a:r>
              <a:rPr lang="en-US" altLang="ko-KR" sz="1600" kern="0" dirty="0" smtClean="0">
                <a:latin typeface="+mn-ea"/>
              </a:rPr>
              <a:t>)</a:t>
            </a:r>
            <a:r>
              <a:rPr lang="ko-KR" altLang="en-US" sz="1600" kern="0" dirty="0" smtClean="0">
                <a:latin typeface="+mn-ea"/>
              </a:rPr>
              <a:t>를 선택하고 </a:t>
            </a:r>
            <a:r>
              <a:rPr lang="en-US" altLang="ko-KR" sz="1600" kern="0" dirty="0" smtClean="0">
                <a:latin typeface="+mn-ea"/>
              </a:rPr>
              <a:t>Make First </a:t>
            </a:r>
            <a:r>
              <a:rPr lang="ko-KR" altLang="en-US" sz="1600" kern="0" dirty="0" smtClean="0">
                <a:latin typeface="+mn-ea"/>
              </a:rPr>
              <a:t>클릭</a:t>
            </a:r>
            <a:endParaRPr lang="en-US" altLang="ko-KR" sz="1600" kern="0" dirty="0" smtClean="0">
              <a:latin typeface="+mn-ea"/>
            </a:endParaRPr>
          </a:p>
          <a:p>
            <a:pPr lvl="2" eaLnBrk="1" latinLnBrk="0" hangingPunct="1">
              <a:lnSpc>
                <a:spcPct val="90000"/>
              </a:lnSpc>
              <a:defRPr/>
            </a:pPr>
            <a:r>
              <a:rPr lang="en-US" altLang="ko-KR" sz="1200" kern="0" dirty="0" smtClean="0">
                <a:latin typeface="+mn-ea"/>
              </a:rPr>
              <a:t>7</a:t>
            </a:r>
            <a:r>
              <a:rPr lang="ko-KR" altLang="en-US" sz="1200" kern="0" dirty="0" smtClean="0">
                <a:latin typeface="+mn-ea"/>
              </a:rPr>
              <a:t>번이 </a:t>
            </a:r>
            <a:r>
              <a:rPr lang="en-US" altLang="ko-KR" sz="1200" kern="0" dirty="0" smtClean="0">
                <a:latin typeface="+mn-ea"/>
              </a:rPr>
              <a:t>1</a:t>
            </a:r>
            <a:r>
              <a:rPr lang="ko-KR" altLang="en-US" sz="1200" kern="0" smtClean="0">
                <a:latin typeface="+mn-ea"/>
              </a:rPr>
              <a:t>번이 되고 나머지 </a:t>
            </a:r>
            <a:r>
              <a:rPr lang="en-US" altLang="ko-KR" sz="1200" kern="0" dirty="0" smtClean="0">
                <a:latin typeface="+mn-ea"/>
              </a:rPr>
              <a:t>vertex </a:t>
            </a:r>
            <a:r>
              <a:rPr lang="ko-KR" altLang="en-US" sz="1200" kern="0" dirty="0" smtClean="0">
                <a:latin typeface="+mn-ea"/>
              </a:rPr>
              <a:t>번호도 변경</a:t>
            </a:r>
            <a:r>
              <a:rPr lang="en-US" altLang="ko-KR" sz="1200" kern="0" dirty="0" smtClean="0">
                <a:latin typeface="+mn-ea"/>
              </a:rPr>
              <a:t>…</a:t>
            </a: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600" kern="0" dirty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6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6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200" kern="0" dirty="0" smtClean="0">
              <a:latin typeface="+mn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2051059"/>
            <a:ext cx="3492076" cy="203815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6056" y="2001675"/>
            <a:ext cx="2971654" cy="2136920"/>
          </a:xfrm>
          <a:prstGeom prst="rect">
            <a:avLst/>
          </a:prstGeom>
        </p:spPr>
      </p:pic>
      <p:sp>
        <p:nvSpPr>
          <p:cNvPr id="9" name="오른쪽 화살표 8"/>
          <p:cNvSpPr/>
          <p:nvPr/>
        </p:nvSpPr>
        <p:spPr bwMode="auto">
          <a:xfrm>
            <a:off x="4373822" y="2890114"/>
            <a:ext cx="576064" cy="36004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0084" y="5085184"/>
            <a:ext cx="2550372" cy="174962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18324" y="5123726"/>
            <a:ext cx="2258695" cy="1734273"/>
          </a:xfrm>
          <a:prstGeom prst="rect">
            <a:avLst/>
          </a:prstGeom>
        </p:spPr>
      </p:pic>
      <p:sp>
        <p:nvSpPr>
          <p:cNvPr id="23" name="오른쪽 화살표 22"/>
          <p:cNvSpPr/>
          <p:nvPr/>
        </p:nvSpPr>
        <p:spPr bwMode="auto">
          <a:xfrm>
            <a:off x="4190749" y="5666644"/>
            <a:ext cx="576064" cy="36004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40658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ko-KR" sz="2800" dirty="0" smtClean="0"/>
              <a:t>Editable(Edit) Spline</a:t>
            </a:r>
            <a:r>
              <a:rPr lang="ko-KR" altLang="en-US" sz="2800" dirty="0" smtClean="0"/>
              <a:t>의</a:t>
            </a:r>
            <a:r>
              <a:rPr lang="en-US" altLang="ko-KR" sz="2800" dirty="0" smtClean="0"/>
              <a:t> Sub-</a:t>
            </a:r>
            <a:r>
              <a:rPr lang="en-US" altLang="ko-KR" sz="2800" dirty="0" err="1" smtClean="0"/>
              <a:t>obj</a:t>
            </a:r>
            <a:r>
              <a:rPr lang="ko-KR" altLang="en-US" sz="2800" dirty="0" smtClean="0"/>
              <a:t>별 옵션</a:t>
            </a:r>
          </a:p>
        </p:txBody>
      </p:sp>
      <p:sp>
        <p:nvSpPr>
          <p:cNvPr id="18" name="Rectangle 3"/>
          <p:cNvSpPr txBox="1">
            <a:spLocks noChangeArrowheads="1"/>
          </p:cNvSpPr>
          <p:nvPr/>
        </p:nvSpPr>
        <p:spPr bwMode="auto">
          <a:xfrm>
            <a:off x="109585" y="1196752"/>
            <a:ext cx="9036496" cy="5053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eaLnBrk="1" latinLnBrk="0" hangingPunct="1">
              <a:lnSpc>
                <a:spcPct val="90000"/>
              </a:lnSpc>
              <a:defRPr/>
            </a:pPr>
            <a:r>
              <a:rPr lang="en-US" altLang="ko-KR" sz="2000" kern="0" dirty="0" smtClean="0">
                <a:latin typeface="+mn-ea"/>
              </a:rPr>
              <a:t>Fuse </a:t>
            </a:r>
            <a:r>
              <a:rPr lang="ko-KR" altLang="en-US" sz="2000" kern="0" dirty="0" smtClean="0">
                <a:latin typeface="+mn-ea"/>
              </a:rPr>
              <a:t>실습</a:t>
            </a:r>
            <a:endParaRPr lang="en-US" altLang="ko-KR" sz="16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en-US" altLang="ko-KR" sz="1600" kern="0" dirty="0" smtClean="0">
                <a:latin typeface="+mn-ea"/>
              </a:rPr>
              <a:t>Reset</a:t>
            </a: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en-US" altLang="ko-KR" sz="1600" kern="0" dirty="0">
                <a:latin typeface="+mn-ea"/>
              </a:rPr>
              <a:t>Shapes &gt; Splines</a:t>
            </a:r>
            <a:r>
              <a:rPr lang="ko-KR" altLang="en-US" sz="1600" kern="0" dirty="0">
                <a:latin typeface="+mn-ea"/>
              </a:rPr>
              <a:t> </a:t>
            </a:r>
            <a:r>
              <a:rPr lang="en-US" altLang="ko-KR" sz="1600" kern="0" dirty="0">
                <a:latin typeface="+mn-ea"/>
              </a:rPr>
              <a:t>&gt; </a:t>
            </a:r>
            <a:r>
              <a:rPr lang="en-US" altLang="ko-KR" sz="1600" kern="0" dirty="0" err="1">
                <a:latin typeface="+mn-ea"/>
              </a:rPr>
              <a:t>NGon</a:t>
            </a:r>
            <a:endParaRPr lang="en-US" altLang="ko-KR" sz="1600" kern="0" dirty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en-US" altLang="ko-KR" sz="1600" kern="0" dirty="0">
                <a:latin typeface="+mn-ea"/>
              </a:rPr>
              <a:t>Keyboard Entry </a:t>
            </a:r>
            <a:r>
              <a:rPr lang="ko-KR" altLang="en-US" sz="1600" kern="0" dirty="0">
                <a:latin typeface="+mn-ea"/>
              </a:rPr>
              <a:t>및 </a:t>
            </a:r>
            <a:r>
              <a:rPr lang="en-US" altLang="ko-KR" sz="1600" kern="0" dirty="0">
                <a:latin typeface="+mn-ea"/>
              </a:rPr>
              <a:t>Parameter</a:t>
            </a:r>
            <a:r>
              <a:rPr lang="ko-KR" altLang="en-US" sz="1600" kern="0" dirty="0">
                <a:latin typeface="+mn-ea"/>
              </a:rPr>
              <a:t>에 다음과 같이 입력</a:t>
            </a:r>
            <a:endParaRPr lang="en-US" altLang="ko-KR" sz="1600" kern="0" dirty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ko-KR" altLang="en-US" sz="1600" kern="0" dirty="0">
                <a:latin typeface="+mn-ea"/>
              </a:rPr>
              <a:t>마우스 오른쪽 클릭 </a:t>
            </a:r>
            <a:r>
              <a:rPr lang="en-US" altLang="ko-KR" sz="1600" kern="0" dirty="0">
                <a:latin typeface="+mn-ea"/>
              </a:rPr>
              <a:t>&gt; Convert to: &gt; Convert to Editable Spline </a:t>
            </a:r>
            <a:r>
              <a:rPr lang="ko-KR" altLang="en-US" sz="1600" kern="0" dirty="0">
                <a:latin typeface="+mn-ea"/>
              </a:rPr>
              <a:t>선택</a:t>
            </a:r>
            <a:endParaRPr lang="en-US" altLang="ko-KR" sz="1600" kern="0" dirty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en-US" altLang="ko-KR" sz="1600" kern="0" dirty="0">
                <a:latin typeface="+mn-ea"/>
              </a:rPr>
              <a:t>Selection</a:t>
            </a:r>
            <a:r>
              <a:rPr lang="ko-KR" altLang="en-US" sz="1600" kern="0" dirty="0">
                <a:latin typeface="+mn-ea"/>
              </a:rPr>
              <a:t>에서 </a:t>
            </a:r>
            <a:r>
              <a:rPr lang="en-US" altLang="ko-KR" sz="1600" kern="0" dirty="0">
                <a:latin typeface="+mn-ea"/>
              </a:rPr>
              <a:t>Vertex       </a:t>
            </a:r>
            <a:r>
              <a:rPr lang="ko-KR" altLang="en-US" sz="1600" kern="0" dirty="0" smtClean="0">
                <a:latin typeface="+mn-ea"/>
              </a:rPr>
              <a:t>선택</a:t>
            </a:r>
            <a:endParaRPr lang="en-US" altLang="ko-KR" sz="16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ko-KR" altLang="en-US" sz="1600" kern="0" dirty="0" smtClean="0">
                <a:latin typeface="+mn-ea"/>
              </a:rPr>
              <a:t>다음</a:t>
            </a:r>
            <a:r>
              <a:rPr lang="en-US" altLang="ko-KR" sz="1600" kern="0" dirty="0" smtClean="0">
                <a:latin typeface="+mn-ea"/>
              </a:rPr>
              <a:t> </a:t>
            </a:r>
            <a:r>
              <a:rPr lang="ko-KR" altLang="en-US" sz="1600" kern="0" dirty="0" smtClean="0">
                <a:latin typeface="+mn-ea"/>
              </a:rPr>
              <a:t>그림처럼 </a:t>
            </a:r>
            <a:r>
              <a:rPr lang="en-US" altLang="ko-KR" sz="1600" kern="0" dirty="0" smtClean="0">
                <a:latin typeface="+mn-ea"/>
              </a:rPr>
              <a:t>vertex </a:t>
            </a:r>
            <a:r>
              <a:rPr lang="ko-KR" altLang="en-US" sz="1600" kern="0" dirty="0" smtClean="0">
                <a:latin typeface="+mn-ea"/>
              </a:rPr>
              <a:t>선택</a:t>
            </a:r>
            <a:endParaRPr lang="en-US" altLang="ko-KR" sz="16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en-US" altLang="ko-KR" sz="1600" kern="0" dirty="0" smtClean="0">
                <a:latin typeface="+mn-ea"/>
              </a:rPr>
              <a:t>Fuse </a:t>
            </a:r>
            <a:r>
              <a:rPr lang="ko-KR" altLang="en-US" sz="1600" kern="0" dirty="0" smtClean="0">
                <a:latin typeface="+mn-ea"/>
              </a:rPr>
              <a:t>클릭</a:t>
            </a:r>
            <a:endParaRPr lang="en-US" altLang="ko-KR" sz="1600" kern="0" dirty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6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600" kern="0" dirty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6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600" kern="0" dirty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6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600" kern="0" dirty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6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600" kern="0" dirty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6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6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200" kern="0" dirty="0" smtClean="0">
              <a:latin typeface="+mn-ea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9019" y="908720"/>
            <a:ext cx="1280142" cy="2304256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8136" y="2682545"/>
            <a:ext cx="226311" cy="144016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323528" y="4638805"/>
            <a:ext cx="2034728" cy="1614457"/>
            <a:chOff x="4427984" y="3314730"/>
            <a:chExt cx="2034728" cy="1614457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427984" y="3314730"/>
              <a:ext cx="2034728" cy="1614457"/>
            </a:xfrm>
            <a:prstGeom prst="rect">
              <a:avLst/>
            </a:prstGeom>
          </p:spPr>
        </p:pic>
        <p:sp>
          <p:nvSpPr>
            <p:cNvPr id="15" name="직사각형 14"/>
            <p:cNvSpPr/>
            <p:nvPr/>
          </p:nvSpPr>
          <p:spPr bwMode="auto">
            <a:xfrm>
              <a:off x="4571999" y="3501008"/>
              <a:ext cx="1296145" cy="792088"/>
            </a:xfrm>
            <a:prstGeom prst="rect">
              <a:avLst/>
            </a:prstGeom>
            <a:noFill/>
            <a:ln w="19050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굴림" pitchFamily="50" charset="-127"/>
              </a:endParaRPr>
            </a:p>
          </p:txBody>
        </p:sp>
      </p:grpSp>
      <p:pic>
        <p:nvPicPr>
          <p:cNvPr id="14" name="그림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71800" y="4718382"/>
            <a:ext cx="1535806" cy="1500635"/>
          </a:xfrm>
          <a:prstGeom prst="rect">
            <a:avLst/>
          </a:prstGeom>
        </p:spPr>
      </p:pic>
      <p:grpSp>
        <p:nvGrpSpPr>
          <p:cNvPr id="17" name="그룹 16"/>
          <p:cNvGrpSpPr/>
          <p:nvPr/>
        </p:nvGrpSpPr>
        <p:grpSpPr>
          <a:xfrm>
            <a:off x="5076056" y="4703462"/>
            <a:ext cx="1800200" cy="1530474"/>
            <a:chOff x="5004048" y="4739525"/>
            <a:chExt cx="1800200" cy="1530474"/>
          </a:xfrm>
        </p:grpSpPr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118744" y="4739525"/>
              <a:ext cx="1547110" cy="1530474"/>
            </a:xfrm>
            <a:prstGeom prst="rect">
              <a:avLst/>
            </a:prstGeom>
          </p:spPr>
        </p:pic>
        <p:sp>
          <p:nvSpPr>
            <p:cNvPr id="19" name="직사각형 18"/>
            <p:cNvSpPr/>
            <p:nvPr/>
          </p:nvSpPr>
          <p:spPr bwMode="auto">
            <a:xfrm>
              <a:off x="5004048" y="5373216"/>
              <a:ext cx="1800200" cy="243955"/>
            </a:xfrm>
            <a:prstGeom prst="rect">
              <a:avLst/>
            </a:prstGeom>
            <a:noFill/>
            <a:ln w="19050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굴림" pitchFamily="50" charset="-127"/>
              </a:endParaRPr>
            </a:p>
          </p:txBody>
        </p:sp>
      </p:grpSp>
      <p:pic>
        <p:nvPicPr>
          <p:cNvPr id="20" name="그림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92196" y="4681322"/>
            <a:ext cx="1533800" cy="1545599"/>
          </a:xfrm>
          <a:prstGeom prst="rect">
            <a:avLst/>
          </a:prstGeom>
        </p:spPr>
      </p:pic>
      <p:sp>
        <p:nvSpPr>
          <p:cNvPr id="21" name="오른쪽 화살표 20"/>
          <p:cNvSpPr/>
          <p:nvPr/>
        </p:nvSpPr>
        <p:spPr bwMode="auto">
          <a:xfrm>
            <a:off x="2358256" y="5337153"/>
            <a:ext cx="529880" cy="280018"/>
          </a:xfrm>
          <a:prstGeom prst="rightArrow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24" name="오른쪽 화살표 23"/>
          <p:cNvSpPr/>
          <p:nvPr/>
        </p:nvSpPr>
        <p:spPr bwMode="auto">
          <a:xfrm>
            <a:off x="6771359" y="5328690"/>
            <a:ext cx="529880" cy="280018"/>
          </a:xfrm>
          <a:prstGeom prst="rightArrow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89570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ko-KR" sz="2800" dirty="0" smtClean="0"/>
              <a:t>Editable(Edit) Spline</a:t>
            </a:r>
            <a:r>
              <a:rPr lang="ko-KR" altLang="en-US" sz="2800" dirty="0" smtClean="0"/>
              <a:t>의</a:t>
            </a:r>
            <a:r>
              <a:rPr lang="en-US" altLang="ko-KR" sz="2800" dirty="0" smtClean="0"/>
              <a:t> Sub-</a:t>
            </a:r>
            <a:r>
              <a:rPr lang="en-US" altLang="ko-KR" sz="2800" dirty="0" err="1" smtClean="0"/>
              <a:t>obj</a:t>
            </a:r>
            <a:r>
              <a:rPr lang="ko-KR" altLang="en-US" sz="2800" dirty="0" smtClean="0"/>
              <a:t>별 옵션</a:t>
            </a:r>
          </a:p>
        </p:txBody>
      </p:sp>
      <p:sp>
        <p:nvSpPr>
          <p:cNvPr id="18" name="Rectangle 3"/>
          <p:cNvSpPr txBox="1">
            <a:spLocks noChangeArrowheads="1"/>
          </p:cNvSpPr>
          <p:nvPr/>
        </p:nvSpPr>
        <p:spPr bwMode="auto">
          <a:xfrm>
            <a:off x="109585" y="1196752"/>
            <a:ext cx="9036496" cy="5053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eaLnBrk="1" latinLnBrk="0" hangingPunct="1">
              <a:lnSpc>
                <a:spcPct val="90000"/>
              </a:lnSpc>
              <a:defRPr/>
            </a:pPr>
            <a:r>
              <a:rPr lang="en-US" altLang="ko-KR" sz="2000" kern="0" dirty="0" smtClean="0">
                <a:latin typeface="+mn-ea"/>
              </a:rPr>
              <a:t>Cycle </a:t>
            </a:r>
            <a:r>
              <a:rPr lang="ko-KR" altLang="en-US" sz="2000" kern="0" dirty="0" smtClean="0">
                <a:latin typeface="+mn-ea"/>
              </a:rPr>
              <a:t>실습</a:t>
            </a:r>
            <a:endParaRPr lang="en-US" altLang="ko-KR" sz="16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en-US" altLang="ko-KR" sz="1600" kern="0" dirty="0" smtClean="0">
                <a:latin typeface="+mn-ea"/>
              </a:rPr>
              <a:t>CTRL+Z</a:t>
            </a:r>
            <a:r>
              <a:rPr lang="ko-KR" altLang="en-US" sz="1600" kern="0" dirty="0" smtClean="0">
                <a:latin typeface="+mn-ea"/>
              </a:rPr>
              <a:t>로 원래 육각형으로 돌아가기</a:t>
            </a:r>
            <a:endParaRPr lang="en-US" altLang="ko-KR" sz="16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ko-KR" altLang="en-US" sz="1600" kern="0" dirty="0" smtClean="0">
                <a:latin typeface="+mn-ea"/>
              </a:rPr>
              <a:t>임의의 </a:t>
            </a:r>
            <a:r>
              <a:rPr lang="en-US" altLang="ko-KR" sz="1600" kern="0" dirty="0" smtClean="0">
                <a:latin typeface="+mn-ea"/>
              </a:rPr>
              <a:t>Vertex</a:t>
            </a:r>
            <a:r>
              <a:rPr lang="ko-KR" altLang="en-US" sz="1600" kern="0" dirty="0" smtClean="0">
                <a:latin typeface="+mn-ea"/>
              </a:rPr>
              <a:t>를 하나 선택한 후 </a:t>
            </a:r>
            <a:r>
              <a:rPr lang="en-US" altLang="ko-KR" sz="1600" kern="0" dirty="0">
                <a:latin typeface="+mn-ea"/>
              </a:rPr>
              <a:t>Cycle </a:t>
            </a:r>
            <a:r>
              <a:rPr lang="ko-KR" altLang="en-US" sz="1600" kern="0" dirty="0" smtClean="0">
                <a:latin typeface="+mn-ea"/>
              </a:rPr>
              <a:t>클릭</a:t>
            </a:r>
            <a:endParaRPr lang="en-US" altLang="ko-KR" sz="1600" kern="0" dirty="0" smtClean="0">
              <a:latin typeface="+mn-ea"/>
            </a:endParaRPr>
          </a:p>
          <a:p>
            <a:pPr lvl="2" eaLnBrk="1" latinLnBrk="0" hangingPunct="1">
              <a:lnSpc>
                <a:spcPct val="90000"/>
              </a:lnSpc>
              <a:defRPr/>
            </a:pPr>
            <a:r>
              <a:rPr lang="ko-KR" altLang="en-US" sz="1200" kern="0" dirty="0" smtClean="0">
                <a:latin typeface="+mn-ea"/>
              </a:rPr>
              <a:t>원형으로 순서대로 다음 번 </a:t>
            </a:r>
            <a:r>
              <a:rPr lang="en-US" altLang="ko-KR" sz="1200" kern="0" dirty="0" smtClean="0">
                <a:latin typeface="+mn-ea"/>
              </a:rPr>
              <a:t>vertex</a:t>
            </a:r>
            <a:r>
              <a:rPr lang="ko-KR" altLang="en-US" sz="1200" kern="0" dirty="0" smtClean="0">
                <a:latin typeface="+mn-ea"/>
              </a:rPr>
              <a:t>가 선택됨</a:t>
            </a:r>
            <a:endParaRPr lang="en-US" altLang="ko-KR" sz="12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en-US" altLang="ko-KR" sz="1600" kern="0" dirty="0" smtClean="0">
                <a:latin typeface="+mn-ea"/>
              </a:rPr>
              <a:t>Vertex </a:t>
            </a:r>
            <a:r>
              <a:rPr lang="ko-KR" altLang="en-US" sz="1600" kern="0" dirty="0" smtClean="0">
                <a:latin typeface="+mn-ea"/>
              </a:rPr>
              <a:t>여러 개를 선택한 후 </a:t>
            </a:r>
            <a:r>
              <a:rPr lang="en-US" altLang="ko-KR" sz="1600" kern="0" dirty="0" smtClean="0">
                <a:latin typeface="+mn-ea"/>
              </a:rPr>
              <a:t>Cycle</a:t>
            </a:r>
            <a:r>
              <a:rPr lang="ko-KR" altLang="en-US" sz="1600" kern="0" dirty="0" smtClean="0">
                <a:latin typeface="+mn-ea"/>
              </a:rPr>
              <a:t>을 클릭하면</a:t>
            </a:r>
            <a:r>
              <a:rPr lang="en-US" altLang="ko-KR" sz="1600" kern="0" dirty="0" smtClean="0">
                <a:latin typeface="+mn-ea"/>
              </a:rPr>
              <a:t>?</a:t>
            </a:r>
            <a:endParaRPr lang="en-US" altLang="ko-KR" sz="1600" kern="0" dirty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6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600" kern="0" dirty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6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600" kern="0" dirty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6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600" kern="0" dirty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6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6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200" kern="0" dirty="0" smtClean="0"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034" y="3933056"/>
            <a:ext cx="1319783" cy="132482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9752" y="3933056"/>
            <a:ext cx="1329876" cy="132482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10540" y="3933056"/>
            <a:ext cx="1368152" cy="1363009"/>
          </a:xfrm>
          <a:prstGeom prst="rect">
            <a:avLst/>
          </a:prstGeom>
        </p:spPr>
      </p:pic>
      <p:sp>
        <p:nvSpPr>
          <p:cNvPr id="22" name="오른쪽 화살표 21"/>
          <p:cNvSpPr/>
          <p:nvPr/>
        </p:nvSpPr>
        <p:spPr bwMode="auto">
          <a:xfrm>
            <a:off x="1809872" y="4474551"/>
            <a:ext cx="529880" cy="280018"/>
          </a:xfrm>
          <a:prstGeom prst="rightArrow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23" name="오른쪽 화살표 22"/>
          <p:cNvSpPr/>
          <p:nvPr/>
        </p:nvSpPr>
        <p:spPr bwMode="auto">
          <a:xfrm>
            <a:off x="3680660" y="4474551"/>
            <a:ext cx="529880" cy="280018"/>
          </a:xfrm>
          <a:prstGeom prst="rightArrow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25" name="오른쪽 화살표 24"/>
          <p:cNvSpPr/>
          <p:nvPr/>
        </p:nvSpPr>
        <p:spPr bwMode="auto">
          <a:xfrm>
            <a:off x="5598074" y="4474551"/>
            <a:ext cx="529880" cy="280018"/>
          </a:xfrm>
          <a:prstGeom prst="rightArrow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6588224" y="4578556"/>
            <a:ext cx="463527" cy="74580"/>
            <a:chOff x="6588224" y="4578556"/>
            <a:chExt cx="463527" cy="74580"/>
          </a:xfrm>
        </p:grpSpPr>
        <p:sp>
          <p:nvSpPr>
            <p:cNvPr id="7" name="타원 6"/>
            <p:cNvSpPr/>
            <p:nvPr/>
          </p:nvSpPr>
          <p:spPr bwMode="auto">
            <a:xfrm>
              <a:off x="6588224" y="4581128"/>
              <a:ext cx="72008" cy="72008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26" name="타원 25"/>
            <p:cNvSpPr/>
            <p:nvPr/>
          </p:nvSpPr>
          <p:spPr bwMode="auto">
            <a:xfrm>
              <a:off x="6785612" y="4578556"/>
              <a:ext cx="72008" cy="72008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27" name="타원 26"/>
            <p:cNvSpPr/>
            <p:nvPr/>
          </p:nvSpPr>
          <p:spPr bwMode="auto">
            <a:xfrm>
              <a:off x="6979743" y="4578556"/>
              <a:ext cx="72008" cy="72008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굴림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89825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ko-KR" sz="2800" dirty="0" smtClean="0"/>
              <a:t>Editable(Edit) Spline</a:t>
            </a:r>
            <a:r>
              <a:rPr lang="ko-KR" altLang="en-US" sz="2800" dirty="0" smtClean="0"/>
              <a:t>의</a:t>
            </a:r>
            <a:r>
              <a:rPr lang="en-US" altLang="ko-KR" sz="2800" dirty="0" smtClean="0"/>
              <a:t> Sub-</a:t>
            </a:r>
            <a:r>
              <a:rPr lang="en-US" altLang="ko-KR" sz="2800" dirty="0" err="1" smtClean="0"/>
              <a:t>obj</a:t>
            </a:r>
            <a:r>
              <a:rPr lang="ko-KR" altLang="en-US" sz="2800" dirty="0" smtClean="0"/>
              <a:t>별 옵션</a:t>
            </a:r>
          </a:p>
        </p:txBody>
      </p:sp>
      <p:sp>
        <p:nvSpPr>
          <p:cNvPr id="18" name="Rectangle 3"/>
          <p:cNvSpPr txBox="1">
            <a:spLocks noChangeArrowheads="1"/>
          </p:cNvSpPr>
          <p:nvPr/>
        </p:nvSpPr>
        <p:spPr bwMode="auto">
          <a:xfrm>
            <a:off x="109585" y="1196752"/>
            <a:ext cx="9036496" cy="5053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eaLnBrk="1" latinLnBrk="0" hangingPunct="1">
              <a:lnSpc>
                <a:spcPct val="90000"/>
              </a:lnSpc>
              <a:defRPr/>
            </a:pPr>
            <a:r>
              <a:rPr lang="en-US" altLang="ko-KR" sz="2000" kern="0" dirty="0" err="1" smtClean="0">
                <a:latin typeface="+mn-ea"/>
              </a:rPr>
              <a:t>CrossInsert</a:t>
            </a:r>
            <a:r>
              <a:rPr lang="en-US" altLang="ko-KR" sz="2000" kern="0" dirty="0" smtClean="0">
                <a:latin typeface="+mn-ea"/>
              </a:rPr>
              <a:t> </a:t>
            </a:r>
            <a:r>
              <a:rPr lang="ko-KR" altLang="en-US" sz="2000" kern="0" dirty="0" smtClean="0">
                <a:latin typeface="+mn-ea"/>
              </a:rPr>
              <a:t>실습</a:t>
            </a:r>
            <a:endParaRPr lang="en-US" altLang="ko-KR" sz="16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en-US" altLang="ko-KR" sz="1600" kern="0" dirty="0" smtClean="0">
                <a:latin typeface="+mn-ea"/>
              </a:rPr>
              <a:t>Reset</a:t>
            </a: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en-US" altLang="ko-KR" sz="1600" kern="0" dirty="0">
                <a:latin typeface="+mn-ea"/>
              </a:rPr>
              <a:t>Shapes &gt; Splines</a:t>
            </a:r>
            <a:r>
              <a:rPr lang="ko-KR" altLang="en-US" sz="1600" kern="0" dirty="0">
                <a:latin typeface="+mn-ea"/>
              </a:rPr>
              <a:t> </a:t>
            </a:r>
            <a:r>
              <a:rPr lang="en-US" altLang="ko-KR" sz="1600" kern="0" dirty="0" smtClean="0">
                <a:latin typeface="+mn-ea"/>
              </a:rPr>
              <a:t>&gt; Lines</a:t>
            </a:r>
            <a:r>
              <a:rPr lang="ko-KR" altLang="en-US" sz="1600" kern="0" dirty="0" smtClean="0">
                <a:latin typeface="+mn-ea"/>
              </a:rPr>
              <a:t> 선택</a:t>
            </a:r>
            <a:r>
              <a:rPr lang="en-US" altLang="ko-KR" sz="1600" kern="0" dirty="0" smtClean="0">
                <a:latin typeface="+mn-ea"/>
              </a:rPr>
              <a:t> </a:t>
            </a:r>
            <a:r>
              <a:rPr lang="ko-KR" altLang="en-US" sz="1600" kern="0" dirty="0" smtClean="0">
                <a:latin typeface="+mn-ea"/>
              </a:rPr>
              <a:t>후 다음과 같이 </a:t>
            </a:r>
            <a:r>
              <a:rPr lang="en-US" altLang="ko-KR" sz="1600" kern="0" dirty="0" smtClean="0">
                <a:latin typeface="+mn-ea"/>
              </a:rPr>
              <a:t/>
            </a:r>
            <a:br>
              <a:rPr lang="en-US" altLang="ko-KR" sz="1600" kern="0" dirty="0" smtClean="0">
                <a:latin typeface="+mn-ea"/>
              </a:rPr>
            </a:br>
            <a:r>
              <a:rPr lang="en-US" altLang="ko-KR" sz="1600" kern="0" dirty="0" smtClean="0">
                <a:latin typeface="+mn-ea"/>
              </a:rPr>
              <a:t>Top View</a:t>
            </a:r>
            <a:r>
              <a:rPr lang="ko-KR" altLang="en-US" sz="1600" kern="0" dirty="0" smtClean="0">
                <a:latin typeface="+mn-ea"/>
              </a:rPr>
              <a:t>에 그림 그리기 </a:t>
            </a:r>
            <a:r>
              <a:rPr lang="en-US" altLang="ko-KR" sz="1600" kern="0" dirty="0" smtClean="0">
                <a:latin typeface="+mn-ea"/>
              </a:rPr>
              <a:t>(</a:t>
            </a:r>
            <a:r>
              <a:rPr lang="ko-KR" altLang="en-US" sz="1600" kern="0" dirty="0" smtClean="0">
                <a:latin typeface="+mn-ea"/>
              </a:rPr>
              <a:t>선</a:t>
            </a:r>
            <a:r>
              <a:rPr lang="en-US" altLang="ko-KR" sz="1600" kern="0" dirty="0" smtClean="0">
                <a:latin typeface="+mn-ea"/>
              </a:rPr>
              <a:t> 4</a:t>
            </a:r>
            <a:r>
              <a:rPr lang="ko-KR" altLang="en-US" sz="1600" kern="0" dirty="0" smtClean="0">
                <a:latin typeface="+mn-ea"/>
              </a:rPr>
              <a:t>개</a:t>
            </a:r>
            <a:r>
              <a:rPr lang="en-US" altLang="ko-KR" sz="1600" kern="0" dirty="0" smtClean="0">
                <a:latin typeface="+mn-ea"/>
              </a:rPr>
              <a:t>)</a:t>
            </a: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6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ko-KR" altLang="en-US" sz="1600" kern="0" dirty="0" smtClean="0">
                <a:latin typeface="+mn-ea"/>
              </a:rPr>
              <a:t>전체 선택 </a:t>
            </a:r>
            <a:r>
              <a:rPr lang="en-US" altLang="ko-KR" sz="1600" kern="0" dirty="0" smtClean="0">
                <a:latin typeface="+mn-ea"/>
              </a:rPr>
              <a:t>&gt; </a:t>
            </a:r>
            <a:r>
              <a:rPr lang="ko-KR" altLang="en-US" sz="1600" kern="0" dirty="0" smtClean="0">
                <a:latin typeface="+mn-ea"/>
              </a:rPr>
              <a:t>마우스 </a:t>
            </a:r>
            <a:r>
              <a:rPr lang="ko-KR" altLang="en-US" sz="1600" kern="0" dirty="0">
                <a:latin typeface="+mn-ea"/>
              </a:rPr>
              <a:t>오른쪽 클릭 </a:t>
            </a:r>
            <a:r>
              <a:rPr lang="en-US" altLang="ko-KR" sz="1600" kern="0" dirty="0">
                <a:latin typeface="+mn-ea"/>
              </a:rPr>
              <a:t>&gt; Convert to: &gt; Convert to Editable Spline </a:t>
            </a:r>
            <a:r>
              <a:rPr lang="ko-KR" altLang="en-US" sz="1600" kern="0" dirty="0" smtClean="0">
                <a:latin typeface="+mn-ea"/>
              </a:rPr>
              <a:t>선택</a:t>
            </a:r>
            <a:endParaRPr lang="en-US" altLang="ko-KR" sz="16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ko-KR" altLang="en-US" sz="1600" kern="0" dirty="0" smtClean="0">
                <a:latin typeface="+mn-ea"/>
              </a:rPr>
              <a:t>선 하나 선택</a:t>
            </a:r>
            <a:r>
              <a:rPr lang="en-US" altLang="ko-KR" sz="1600" kern="0" dirty="0" smtClean="0">
                <a:latin typeface="+mn-ea"/>
              </a:rPr>
              <a:t>. Attach</a:t>
            </a:r>
            <a:r>
              <a:rPr lang="ko-KR" altLang="en-US" sz="1600" kern="0" dirty="0" smtClean="0">
                <a:latin typeface="+mn-ea"/>
              </a:rPr>
              <a:t>를 클릭한 후에 나머지 하나도 선택</a:t>
            </a:r>
            <a:endParaRPr lang="en-US" altLang="ko-KR" sz="1600" kern="0" dirty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en-US" altLang="ko-KR" sz="1600" kern="0" dirty="0">
                <a:latin typeface="+mn-ea"/>
              </a:rPr>
              <a:t>Selection</a:t>
            </a:r>
            <a:r>
              <a:rPr lang="ko-KR" altLang="en-US" sz="1600" kern="0" dirty="0">
                <a:latin typeface="+mn-ea"/>
              </a:rPr>
              <a:t>에서 </a:t>
            </a:r>
            <a:r>
              <a:rPr lang="en-US" altLang="ko-KR" sz="1600" kern="0" dirty="0">
                <a:latin typeface="+mn-ea"/>
              </a:rPr>
              <a:t>Vertex       </a:t>
            </a:r>
            <a:r>
              <a:rPr lang="ko-KR" altLang="en-US" sz="1600" kern="0" dirty="0">
                <a:latin typeface="+mn-ea"/>
              </a:rPr>
              <a:t>선택</a:t>
            </a:r>
            <a:endParaRPr lang="en-US" altLang="ko-KR" sz="1600" kern="0" dirty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en-US" altLang="ko-KR" sz="1600" kern="0" dirty="0" err="1" smtClean="0">
                <a:latin typeface="+mn-ea"/>
              </a:rPr>
              <a:t>CrossInsert</a:t>
            </a:r>
            <a:r>
              <a:rPr lang="ko-KR" altLang="en-US" sz="1600" kern="0" dirty="0" smtClean="0">
                <a:latin typeface="+mn-ea"/>
              </a:rPr>
              <a:t>를 클릭한 후 교차점 클릭</a:t>
            </a:r>
            <a:endParaRPr lang="en-US" altLang="ko-KR" sz="1600" kern="0" dirty="0" smtClean="0">
              <a:latin typeface="+mn-ea"/>
            </a:endParaRPr>
          </a:p>
          <a:p>
            <a:pPr lvl="2" eaLnBrk="1" latinLnBrk="0" hangingPunct="1">
              <a:lnSpc>
                <a:spcPct val="90000"/>
              </a:lnSpc>
              <a:defRPr/>
            </a:pPr>
            <a:r>
              <a:rPr lang="ko-KR" altLang="en-US" sz="1200" kern="0" dirty="0" smtClean="0">
                <a:latin typeface="+mn-ea"/>
              </a:rPr>
              <a:t>여기 새로운 </a:t>
            </a:r>
            <a:r>
              <a:rPr lang="en-US" altLang="ko-KR" sz="1200" kern="0" dirty="0" smtClean="0">
                <a:latin typeface="+mn-ea"/>
              </a:rPr>
              <a:t>vertex</a:t>
            </a:r>
            <a:r>
              <a:rPr lang="ko-KR" altLang="en-US" sz="1200" kern="0" dirty="0" smtClean="0">
                <a:latin typeface="+mn-ea"/>
              </a:rPr>
              <a:t>가 삽입</a:t>
            </a:r>
            <a:endParaRPr lang="en-US" altLang="ko-KR" sz="1200" kern="0" dirty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6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600" kern="0" dirty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6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600" kern="0" dirty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6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6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200" kern="0" dirty="0" smtClean="0">
              <a:latin typeface="+mn-ea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7824" y="3140968"/>
            <a:ext cx="226311" cy="14401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2200" y="1047728"/>
            <a:ext cx="1647825" cy="145732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1987" y="3789040"/>
            <a:ext cx="2713856" cy="2263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202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ko-KR" sz="2800" dirty="0" smtClean="0"/>
              <a:t>Editable(Edit) Spline</a:t>
            </a:r>
            <a:r>
              <a:rPr lang="ko-KR" altLang="en-US" sz="2800" dirty="0" smtClean="0"/>
              <a:t>의</a:t>
            </a:r>
            <a:r>
              <a:rPr lang="en-US" altLang="ko-KR" sz="2800" dirty="0" smtClean="0"/>
              <a:t> Sub-</a:t>
            </a:r>
            <a:r>
              <a:rPr lang="en-US" altLang="ko-KR" sz="2800" dirty="0" err="1" smtClean="0"/>
              <a:t>obj</a:t>
            </a:r>
            <a:r>
              <a:rPr lang="ko-KR" altLang="en-US" sz="2800" dirty="0" smtClean="0"/>
              <a:t>별 옵션</a:t>
            </a:r>
          </a:p>
        </p:txBody>
      </p:sp>
      <p:sp>
        <p:nvSpPr>
          <p:cNvPr id="18" name="Rectangle 3"/>
          <p:cNvSpPr txBox="1">
            <a:spLocks noChangeArrowheads="1"/>
          </p:cNvSpPr>
          <p:nvPr/>
        </p:nvSpPr>
        <p:spPr bwMode="auto">
          <a:xfrm>
            <a:off x="109585" y="1196752"/>
            <a:ext cx="9036496" cy="5053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eaLnBrk="1" latinLnBrk="0" hangingPunct="1">
              <a:lnSpc>
                <a:spcPct val="90000"/>
              </a:lnSpc>
              <a:defRPr/>
            </a:pPr>
            <a:r>
              <a:rPr lang="en-US" altLang="ko-KR" sz="2000" kern="0" dirty="0" smtClean="0">
                <a:latin typeface="+mn-ea"/>
              </a:rPr>
              <a:t>Fillet </a:t>
            </a:r>
            <a:r>
              <a:rPr lang="ko-KR" altLang="en-US" sz="2000" kern="0" dirty="0" smtClean="0">
                <a:latin typeface="+mn-ea"/>
              </a:rPr>
              <a:t>실습</a:t>
            </a:r>
            <a:endParaRPr lang="en-US" altLang="ko-KR" sz="16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en-US" altLang="ko-KR" sz="1600" kern="0" dirty="0" smtClean="0">
                <a:latin typeface="+mn-ea"/>
              </a:rPr>
              <a:t>Reset</a:t>
            </a: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en-US" altLang="ko-KR" sz="1600" kern="0" dirty="0">
                <a:latin typeface="+mn-ea"/>
              </a:rPr>
              <a:t>Shapes &gt; Splines</a:t>
            </a:r>
            <a:r>
              <a:rPr lang="ko-KR" altLang="en-US" sz="1600" kern="0" dirty="0">
                <a:latin typeface="+mn-ea"/>
              </a:rPr>
              <a:t> </a:t>
            </a:r>
            <a:r>
              <a:rPr lang="en-US" altLang="ko-KR" sz="1600" kern="0" dirty="0" smtClean="0">
                <a:latin typeface="+mn-ea"/>
              </a:rPr>
              <a:t>&gt; Star </a:t>
            </a:r>
            <a:r>
              <a:rPr lang="ko-KR" altLang="en-US" sz="1600" kern="0" dirty="0" smtClean="0">
                <a:latin typeface="+mn-ea"/>
              </a:rPr>
              <a:t>선택</a:t>
            </a:r>
            <a:r>
              <a:rPr lang="en-US" altLang="ko-KR" sz="1600" kern="0" dirty="0" smtClean="0">
                <a:latin typeface="+mn-ea"/>
              </a:rPr>
              <a:t> </a:t>
            </a:r>
            <a:r>
              <a:rPr lang="ko-KR" altLang="en-US" sz="1600" kern="0" dirty="0" smtClean="0">
                <a:latin typeface="+mn-ea"/>
              </a:rPr>
              <a:t>후 다음과 같이 입력 </a:t>
            </a:r>
            <a:r>
              <a:rPr lang="en-US" altLang="ko-KR" sz="1600" kern="0" dirty="0" smtClean="0">
                <a:latin typeface="+mn-ea"/>
              </a:rPr>
              <a:t>&gt; Create</a:t>
            </a: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6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ko-KR" altLang="en-US" sz="1600" kern="0" dirty="0" smtClean="0">
                <a:latin typeface="+mn-ea"/>
              </a:rPr>
              <a:t>전체 선택 </a:t>
            </a:r>
            <a:r>
              <a:rPr lang="en-US" altLang="ko-KR" sz="1600" kern="0" dirty="0" smtClean="0">
                <a:latin typeface="+mn-ea"/>
              </a:rPr>
              <a:t>&gt; </a:t>
            </a:r>
            <a:r>
              <a:rPr lang="ko-KR" altLang="en-US" sz="1600" kern="0" dirty="0" smtClean="0">
                <a:latin typeface="+mn-ea"/>
              </a:rPr>
              <a:t>마우스 </a:t>
            </a:r>
            <a:r>
              <a:rPr lang="ko-KR" altLang="en-US" sz="1600" kern="0" dirty="0">
                <a:latin typeface="+mn-ea"/>
              </a:rPr>
              <a:t>오른쪽 클릭 </a:t>
            </a:r>
            <a:r>
              <a:rPr lang="en-US" altLang="ko-KR" sz="1600" kern="0" dirty="0">
                <a:latin typeface="+mn-ea"/>
              </a:rPr>
              <a:t>&gt; Convert to: &gt; Convert to Editable Spline </a:t>
            </a:r>
            <a:r>
              <a:rPr lang="ko-KR" altLang="en-US" sz="1600" kern="0" dirty="0" smtClean="0">
                <a:latin typeface="+mn-ea"/>
              </a:rPr>
              <a:t>선택</a:t>
            </a:r>
            <a:endParaRPr lang="en-US" altLang="ko-KR" sz="16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en-US" altLang="ko-KR" sz="1600" kern="0" dirty="0" smtClean="0">
                <a:latin typeface="+mn-ea"/>
              </a:rPr>
              <a:t>Selection</a:t>
            </a:r>
            <a:r>
              <a:rPr lang="ko-KR" altLang="en-US" sz="1600" kern="0" dirty="0">
                <a:latin typeface="+mn-ea"/>
              </a:rPr>
              <a:t>에서 </a:t>
            </a:r>
            <a:r>
              <a:rPr lang="en-US" altLang="ko-KR" sz="1600" kern="0" dirty="0">
                <a:latin typeface="+mn-ea"/>
              </a:rPr>
              <a:t>Vertex       </a:t>
            </a:r>
            <a:r>
              <a:rPr lang="ko-KR" altLang="en-US" sz="1600" kern="0" dirty="0">
                <a:latin typeface="+mn-ea"/>
              </a:rPr>
              <a:t>선택</a:t>
            </a:r>
            <a:endParaRPr lang="en-US" altLang="ko-KR" sz="1600" kern="0" dirty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ko-KR" altLang="en-US" sz="1600" kern="0" dirty="0" smtClean="0">
                <a:latin typeface="+mn-ea"/>
              </a:rPr>
              <a:t>정점 하나 클릭한 후 </a:t>
            </a:r>
            <a:r>
              <a:rPr lang="en-US" altLang="ko-KR" sz="1600" kern="0" dirty="0" smtClean="0">
                <a:latin typeface="+mn-ea"/>
              </a:rPr>
              <a:t>Fillet </a:t>
            </a:r>
            <a:r>
              <a:rPr lang="ko-KR" altLang="en-US" sz="1600" kern="0" dirty="0" smtClean="0">
                <a:latin typeface="+mn-ea"/>
              </a:rPr>
              <a:t>클릭</a:t>
            </a:r>
            <a:r>
              <a:rPr lang="en-US" altLang="ko-KR" sz="1600" kern="0" dirty="0" smtClean="0">
                <a:latin typeface="+mn-ea"/>
              </a:rPr>
              <a:t>, </a:t>
            </a:r>
            <a:r>
              <a:rPr lang="ko-KR" altLang="en-US" sz="1600" kern="0" dirty="0" smtClean="0">
                <a:latin typeface="+mn-ea"/>
              </a:rPr>
              <a:t>숫자 조정</a:t>
            </a:r>
            <a:endParaRPr lang="en-US" altLang="ko-KR" sz="16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ko-KR" altLang="en-US" sz="1600" kern="0" dirty="0" smtClean="0">
                <a:latin typeface="+mn-ea"/>
              </a:rPr>
              <a:t>또는 </a:t>
            </a:r>
            <a:r>
              <a:rPr lang="en-US" altLang="ko-KR" sz="1600" kern="0" dirty="0" smtClean="0">
                <a:latin typeface="+mn-ea"/>
              </a:rPr>
              <a:t>Fillet</a:t>
            </a:r>
            <a:r>
              <a:rPr lang="ko-KR" altLang="en-US" sz="1600" kern="0" dirty="0" smtClean="0">
                <a:latin typeface="+mn-ea"/>
              </a:rPr>
              <a:t>을 클릭한 상태에서 해당 </a:t>
            </a:r>
            <a:r>
              <a:rPr lang="en-US" altLang="ko-KR" sz="1600" kern="0" dirty="0" smtClean="0">
                <a:latin typeface="+mn-ea"/>
              </a:rPr>
              <a:t>vertex</a:t>
            </a:r>
            <a:r>
              <a:rPr lang="ko-KR" altLang="en-US" sz="1600" kern="0" dirty="0" smtClean="0">
                <a:latin typeface="+mn-ea"/>
              </a:rPr>
              <a:t>를 드래그 앤 </a:t>
            </a:r>
            <a:r>
              <a:rPr lang="ko-KR" altLang="en-US" sz="1600" kern="0" dirty="0" err="1" smtClean="0">
                <a:latin typeface="+mn-ea"/>
              </a:rPr>
              <a:t>드롭</a:t>
            </a:r>
            <a:endParaRPr lang="en-US" altLang="ko-KR" sz="1600" kern="0" dirty="0" smtClean="0">
              <a:latin typeface="+mn-ea"/>
            </a:endParaRPr>
          </a:p>
          <a:p>
            <a:pPr marL="457200" lvl="1" indent="0" eaLnBrk="1" latinLnBrk="0" hangingPunct="1">
              <a:lnSpc>
                <a:spcPct val="90000"/>
              </a:lnSpc>
              <a:buNone/>
              <a:defRPr/>
            </a:pPr>
            <a:endParaRPr lang="en-US" altLang="ko-KR" sz="16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600" kern="0" dirty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6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600" kern="0" dirty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6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6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200" kern="0" dirty="0" smtClean="0">
              <a:latin typeface="+mn-ea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6450" y="2683404"/>
            <a:ext cx="226311" cy="144016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0312" y="269792"/>
            <a:ext cx="1514475" cy="20574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568" y="4766636"/>
            <a:ext cx="1884238" cy="163215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43807" y="4766636"/>
            <a:ext cx="1961181" cy="163215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32040" y="4766636"/>
            <a:ext cx="1800200" cy="1644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293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ko-KR" altLang="en-US" dirty="0" smtClean="0"/>
              <a:t> </a:t>
            </a:r>
            <a:r>
              <a:rPr lang="en-US" altLang="ko-KR" dirty="0" smtClean="0"/>
              <a:t>Spline</a:t>
            </a:r>
            <a:r>
              <a:rPr lang="ko-KR" altLang="en-US" dirty="0" smtClean="0"/>
              <a:t>으로 </a:t>
            </a:r>
            <a:r>
              <a:rPr lang="en-US" altLang="ko-KR" dirty="0" smtClean="0"/>
              <a:t>3</a:t>
            </a:r>
            <a:r>
              <a:rPr lang="ko-KR" altLang="en-US" dirty="0" smtClean="0"/>
              <a:t>차원 모델 제작</a:t>
            </a:r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107504" y="1222260"/>
            <a:ext cx="9036496" cy="5053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eaLnBrk="1" latinLnBrk="0" hangingPunct="1">
              <a:lnSpc>
                <a:spcPct val="90000"/>
              </a:lnSpc>
              <a:defRPr/>
            </a:pPr>
            <a:r>
              <a:rPr lang="en-US" altLang="ko-KR" sz="1600" kern="0" dirty="0" smtClean="0">
                <a:latin typeface="+mn-ea"/>
              </a:rPr>
              <a:t>Star spline </a:t>
            </a:r>
            <a:r>
              <a:rPr lang="ko-KR" altLang="en-US" sz="1600" kern="0" dirty="0" smtClean="0">
                <a:latin typeface="+mn-ea"/>
              </a:rPr>
              <a:t>만들기</a:t>
            </a:r>
            <a:endParaRPr lang="en-US" altLang="ko-KR" sz="16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en-US" altLang="ko-KR" sz="1600" kern="0" dirty="0" smtClean="0">
                <a:latin typeface="+mn-ea"/>
              </a:rPr>
              <a:t>Create        &gt; Shape        &gt; Star &gt; Keyboard Entry</a:t>
            </a: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ko-KR" altLang="en-US" sz="1600" kern="0" dirty="0" smtClean="0">
                <a:latin typeface="+mn-ea"/>
              </a:rPr>
              <a:t>값</a:t>
            </a:r>
            <a:r>
              <a:rPr lang="en-US" altLang="ko-KR" sz="1600" kern="0" dirty="0" smtClean="0">
                <a:latin typeface="+mn-ea"/>
              </a:rPr>
              <a:t> </a:t>
            </a:r>
            <a:r>
              <a:rPr lang="ko-KR" altLang="en-US" sz="1600" kern="0" dirty="0" smtClean="0">
                <a:latin typeface="+mn-ea"/>
              </a:rPr>
              <a:t>입력 후 </a:t>
            </a:r>
            <a:r>
              <a:rPr lang="en-US" altLang="ko-KR" sz="1600" kern="0" dirty="0" smtClean="0">
                <a:latin typeface="+mn-ea"/>
              </a:rPr>
              <a:t>Create </a:t>
            </a:r>
            <a:r>
              <a:rPr lang="ko-KR" altLang="en-US" sz="1600" kern="0" dirty="0" smtClean="0">
                <a:latin typeface="+mn-ea"/>
              </a:rPr>
              <a:t>클릭</a:t>
            </a:r>
            <a:endParaRPr lang="en-US" altLang="ko-KR" sz="16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600" kern="0" dirty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6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600" kern="0" dirty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6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600" kern="0" dirty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600" kern="0" dirty="0" smtClean="0">
              <a:latin typeface="+mn-ea"/>
            </a:endParaRPr>
          </a:p>
          <a:p>
            <a:pPr eaLnBrk="1" latinLnBrk="0" hangingPunct="1">
              <a:lnSpc>
                <a:spcPct val="90000"/>
              </a:lnSpc>
              <a:defRPr/>
            </a:pPr>
            <a:r>
              <a:rPr lang="en-US" altLang="ko-KR" sz="1600" kern="0" dirty="0" smtClean="0">
                <a:latin typeface="+mn-ea"/>
              </a:rPr>
              <a:t>Extrude (</a:t>
            </a:r>
            <a:r>
              <a:rPr lang="ko-KR" altLang="en-US" sz="1600" kern="0" dirty="0" smtClean="0">
                <a:latin typeface="+mn-ea"/>
              </a:rPr>
              <a:t>돌출</a:t>
            </a:r>
            <a:r>
              <a:rPr lang="en-US" altLang="ko-KR" sz="1600" kern="0" dirty="0" smtClean="0">
                <a:latin typeface="+mn-ea"/>
              </a:rPr>
              <a:t>) Modifier </a:t>
            </a:r>
            <a:r>
              <a:rPr lang="ko-KR" altLang="en-US" sz="1600" kern="0" dirty="0" smtClean="0">
                <a:latin typeface="+mn-ea"/>
              </a:rPr>
              <a:t>사용</a:t>
            </a:r>
            <a:endParaRPr lang="en-US" altLang="ko-KR" sz="16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en-US" altLang="ko-KR" sz="1600" kern="0" dirty="0" smtClean="0">
                <a:latin typeface="+mn-ea"/>
              </a:rPr>
              <a:t>Modifier        </a:t>
            </a:r>
            <a:r>
              <a:rPr lang="ko-KR" altLang="en-US" sz="1600" kern="0" dirty="0" smtClean="0">
                <a:latin typeface="+mn-ea"/>
              </a:rPr>
              <a:t>선택</a:t>
            </a:r>
            <a:r>
              <a:rPr lang="en-US" altLang="ko-KR" sz="1600" kern="0" dirty="0" smtClean="0">
                <a:latin typeface="+mn-ea"/>
              </a:rPr>
              <a:t> &gt; Modifier</a:t>
            </a:r>
            <a:r>
              <a:rPr lang="ko-KR" altLang="en-US" sz="1600" kern="0" dirty="0" smtClean="0">
                <a:latin typeface="+mn-ea"/>
              </a:rPr>
              <a:t> </a:t>
            </a:r>
            <a:r>
              <a:rPr lang="en-US" altLang="ko-KR" sz="1600" kern="0" dirty="0" smtClean="0">
                <a:latin typeface="+mn-ea"/>
              </a:rPr>
              <a:t>List</a:t>
            </a:r>
            <a:r>
              <a:rPr lang="ko-KR" altLang="en-US" sz="1600" kern="0" dirty="0" smtClean="0">
                <a:latin typeface="+mn-ea"/>
              </a:rPr>
              <a:t>에서 </a:t>
            </a:r>
            <a:r>
              <a:rPr lang="en-US" altLang="ko-KR" sz="1600" kern="0" dirty="0" smtClean="0">
                <a:latin typeface="+mn-ea"/>
              </a:rPr>
              <a:t>Extrude </a:t>
            </a:r>
            <a:r>
              <a:rPr lang="ko-KR" altLang="en-US" sz="1600" kern="0" dirty="0" smtClean="0">
                <a:latin typeface="+mn-ea"/>
              </a:rPr>
              <a:t>선택</a:t>
            </a:r>
            <a:endParaRPr lang="en-US" altLang="ko-KR" sz="16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en-US" altLang="ko-KR" sz="1600" kern="0" dirty="0" smtClean="0">
                <a:latin typeface="+mn-ea"/>
              </a:rPr>
              <a:t>Amount</a:t>
            </a:r>
            <a:r>
              <a:rPr lang="ko-KR" altLang="en-US" sz="1600" kern="0" dirty="0" smtClean="0">
                <a:latin typeface="+mn-ea"/>
              </a:rPr>
              <a:t>로 높이 조정</a:t>
            </a:r>
            <a:endParaRPr lang="en-US" altLang="ko-KR" sz="16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ko-KR" altLang="en-US" sz="1200" kern="0" dirty="0" smtClean="0">
                <a:latin typeface="+mn-ea"/>
              </a:rPr>
              <a:t>필요하다면</a:t>
            </a:r>
            <a:r>
              <a:rPr lang="en-US" altLang="ko-KR" sz="1200" kern="0" dirty="0" smtClean="0">
                <a:latin typeface="+mn-ea"/>
              </a:rPr>
              <a:t>(</a:t>
            </a:r>
            <a:r>
              <a:rPr lang="ko-KR" altLang="en-US" sz="1200" kern="0" dirty="0" smtClean="0">
                <a:latin typeface="+mn-ea"/>
              </a:rPr>
              <a:t>예</a:t>
            </a:r>
            <a:r>
              <a:rPr lang="en-US" altLang="ko-KR" sz="1200" kern="0" dirty="0" smtClean="0">
                <a:latin typeface="+mn-ea"/>
              </a:rPr>
              <a:t>. Bend </a:t>
            </a:r>
            <a:r>
              <a:rPr lang="ko-KR" altLang="en-US" sz="1200" kern="0" dirty="0" smtClean="0">
                <a:latin typeface="+mn-ea"/>
              </a:rPr>
              <a:t>등 다른 </a:t>
            </a:r>
            <a:r>
              <a:rPr lang="en-US" altLang="ko-KR" sz="1200" kern="0" dirty="0" smtClean="0">
                <a:latin typeface="+mn-ea"/>
              </a:rPr>
              <a:t>Modifier</a:t>
            </a:r>
            <a:r>
              <a:rPr lang="ko-KR" altLang="en-US" sz="1200" kern="0" dirty="0">
                <a:latin typeface="+mn-ea"/>
              </a:rPr>
              <a:t> </a:t>
            </a:r>
            <a:r>
              <a:rPr lang="ko-KR" altLang="en-US" sz="1200" kern="0" dirty="0" smtClean="0">
                <a:latin typeface="+mn-ea"/>
              </a:rPr>
              <a:t>적용</a:t>
            </a:r>
            <a:r>
              <a:rPr lang="en-US" altLang="ko-KR" sz="1200" kern="0" dirty="0" smtClean="0">
                <a:latin typeface="+mn-ea"/>
              </a:rPr>
              <a:t>) Segments </a:t>
            </a:r>
            <a:r>
              <a:rPr lang="ko-KR" altLang="en-US" sz="1200" kern="0" dirty="0" smtClean="0">
                <a:latin typeface="+mn-ea"/>
              </a:rPr>
              <a:t>증가</a:t>
            </a:r>
            <a:endParaRPr lang="en-US" altLang="ko-KR" sz="1200" kern="0" dirty="0" smtClean="0">
              <a:latin typeface="+mn-ea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672" y="1556792"/>
            <a:ext cx="247650" cy="21907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3808" y="1490117"/>
            <a:ext cx="266700" cy="28575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0272" y="116632"/>
            <a:ext cx="1581150" cy="3448050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 bwMode="auto">
          <a:xfrm>
            <a:off x="7294410" y="903410"/>
            <a:ext cx="1238030" cy="437358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17" name="직사각형 16"/>
          <p:cNvSpPr/>
          <p:nvPr/>
        </p:nvSpPr>
        <p:spPr bwMode="auto">
          <a:xfrm>
            <a:off x="7340698" y="2441480"/>
            <a:ext cx="1153641" cy="555472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9952" y="1988840"/>
            <a:ext cx="1764977" cy="1130782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35696" y="3933056"/>
            <a:ext cx="266700" cy="285750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24128" y="3748766"/>
            <a:ext cx="1221110" cy="522282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08460" y="4194469"/>
            <a:ext cx="1950229" cy="1322764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0722" y="4941168"/>
            <a:ext cx="1693200" cy="1067600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95218" y="4782024"/>
            <a:ext cx="1338262" cy="1385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783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ko-KR" sz="2800" dirty="0" smtClean="0"/>
              <a:t>Editable(Edit) Spline</a:t>
            </a:r>
            <a:r>
              <a:rPr lang="ko-KR" altLang="en-US" sz="2800" dirty="0" smtClean="0"/>
              <a:t>의</a:t>
            </a:r>
            <a:r>
              <a:rPr lang="en-US" altLang="ko-KR" sz="2800" dirty="0" smtClean="0"/>
              <a:t> Sub-</a:t>
            </a:r>
            <a:r>
              <a:rPr lang="en-US" altLang="ko-KR" sz="2800" dirty="0" err="1" smtClean="0"/>
              <a:t>obj</a:t>
            </a:r>
            <a:r>
              <a:rPr lang="ko-KR" altLang="en-US" sz="2800" dirty="0" smtClean="0"/>
              <a:t>별 옵션</a:t>
            </a:r>
          </a:p>
        </p:txBody>
      </p:sp>
      <p:sp>
        <p:nvSpPr>
          <p:cNvPr id="18" name="Rectangle 3"/>
          <p:cNvSpPr txBox="1">
            <a:spLocks noChangeArrowheads="1"/>
          </p:cNvSpPr>
          <p:nvPr/>
        </p:nvSpPr>
        <p:spPr bwMode="auto">
          <a:xfrm>
            <a:off x="109585" y="1196752"/>
            <a:ext cx="9036496" cy="5053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eaLnBrk="1" latinLnBrk="0" hangingPunct="1">
              <a:lnSpc>
                <a:spcPct val="90000"/>
              </a:lnSpc>
              <a:defRPr/>
            </a:pPr>
            <a:r>
              <a:rPr lang="en-US" altLang="ko-KR" sz="2000" kern="0" dirty="0" smtClean="0">
                <a:latin typeface="+mn-ea"/>
              </a:rPr>
              <a:t>Chamfer </a:t>
            </a:r>
            <a:r>
              <a:rPr lang="ko-KR" altLang="en-US" sz="2000" kern="0" dirty="0" smtClean="0">
                <a:latin typeface="+mn-ea"/>
              </a:rPr>
              <a:t>실습</a:t>
            </a:r>
            <a:endParaRPr lang="en-US" altLang="ko-KR" sz="16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ko-KR" altLang="en-US" sz="1600" kern="0" dirty="0" smtClean="0">
                <a:latin typeface="+mn-ea"/>
              </a:rPr>
              <a:t>이전 상태에서</a:t>
            </a:r>
            <a:r>
              <a:rPr lang="en-US" altLang="ko-KR" sz="1600" kern="0" dirty="0" smtClean="0">
                <a:latin typeface="+mn-ea"/>
              </a:rPr>
              <a:t>…</a:t>
            </a: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ko-KR" altLang="en-US" sz="1600" kern="0" dirty="0" smtClean="0">
                <a:latin typeface="+mn-ea"/>
              </a:rPr>
              <a:t>정점 하나 클릭한 후 </a:t>
            </a:r>
            <a:r>
              <a:rPr lang="en-US" altLang="ko-KR" sz="1600" kern="0" dirty="0" smtClean="0">
                <a:latin typeface="+mn-ea"/>
              </a:rPr>
              <a:t>Chamfer </a:t>
            </a:r>
            <a:r>
              <a:rPr lang="ko-KR" altLang="en-US" sz="1600" kern="0" dirty="0" smtClean="0">
                <a:latin typeface="+mn-ea"/>
              </a:rPr>
              <a:t>클릭</a:t>
            </a:r>
            <a:r>
              <a:rPr lang="en-US" altLang="ko-KR" sz="1600" kern="0" dirty="0" smtClean="0">
                <a:latin typeface="+mn-ea"/>
              </a:rPr>
              <a:t>, </a:t>
            </a:r>
            <a:r>
              <a:rPr lang="ko-KR" altLang="en-US" sz="1600" kern="0" dirty="0" smtClean="0">
                <a:latin typeface="+mn-ea"/>
              </a:rPr>
              <a:t>숫자 조정</a:t>
            </a:r>
            <a:endParaRPr lang="en-US" altLang="ko-KR" sz="16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ko-KR" altLang="en-US" sz="1600" kern="0" dirty="0" smtClean="0">
                <a:latin typeface="+mn-ea"/>
              </a:rPr>
              <a:t>또는 </a:t>
            </a:r>
            <a:r>
              <a:rPr lang="en-US" altLang="ko-KR" sz="1600" kern="0" dirty="0" smtClean="0">
                <a:latin typeface="+mn-ea"/>
              </a:rPr>
              <a:t>Chamfer</a:t>
            </a:r>
            <a:r>
              <a:rPr lang="ko-KR" altLang="en-US" sz="1600" kern="0" dirty="0" smtClean="0">
                <a:latin typeface="+mn-ea"/>
              </a:rPr>
              <a:t>를 클릭한 상태에서 해당 </a:t>
            </a:r>
            <a:r>
              <a:rPr lang="en-US" altLang="ko-KR" sz="1600" kern="0" dirty="0" smtClean="0">
                <a:latin typeface="+mn-ea"/>
              </a:rPr>
              <a:t>vertex</a:t>
            </a:r>
            <a:r>
              <a:rPr lang="ko-KR" altLang="en-US" sz="1600" kern="0" dirty="0" smtClean="0">
                <a:latin typeface="+mn-ea"/>
              </a:rPr>
              <a:t>를 드래그 앤 </a:t>
            </a:r>
            <a:r>
              <a:rPr lang="ko-KR" altLang="en-US" sz="1600" kern="0" dirty="0" err="1" smtClean="0">
                <a:latin typeface="+mn-ea"/>
              </a:rPr>
              <a:t>드롭</a:t>
            </a:r>
            <a:endParaRPr lang="en-US" altLang="ko-KR" sz="1600" kern="0" dirty="0" smtClean="0">
              <a:latin typeface="+mn-ea"/>
            </a:endParaRPr>
          </a:p>
          <a:p>
            <a:pPr lvl="2" eaLnBrk="1" latinLnBrk="0" hangingPunct="1">
              <a:lnSpc>
                <a:spcPct val="90000"/>
              </a:lnSpc>
              <a:defRPr/>
            </a:pPr>
            <a:r>
              <a:rPr lang="ko-KR" altLang="en-US" sz="1200" kern="0" dirty="0" smtClean="0">
                <a:latin typeface="+mn-ea"/>
              </a:rPr>
              <a:t>곡선을 직선으로 구성</a:t>
            </a:r>
            <a:endParaRPr lang="en-US" altLang="ko-KR" sz="1200" kern="0" dirty="0" smtClean="0">
              <a:latin typeface="+mn-ea"/>
            </a:endParaRPr>
          </a:p>
          <a:p>
            <a:pPr marL="457200" lvl="1" indent="0" eaLnBrk="1" latinLnBrk="0" hangingPunct="1">
              <a:lnSpc>
                <a:spcPct val="90000"/>
              </a:lnSpc>
              <a:buNone/>
              <a:defRPr/>
            </a:pPr>
            <a:endParaRPr lang="en-US" altLang="ko-KR" sz="16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600" kern="0" dirty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6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600" kern="0" dirty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6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6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200" kern="0" dirty="0" smtClean="0"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0312" y="269792"/>
            <a:ext cx="1514475" cy="20574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9872" y="3933056"/>
            <a:ext cx="1999504" cy="1958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608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ko-KR" sz="2800" dirty="0" smtClean="0"/>
              <a:t>Editable(Edit) Spline</a:t>
            </a:r>
            <a:r>
              <a:rPr lang="ko-KR" altLang="en-US" sz="2800" dirty="0" smtClean="0"/>
              <a:t>의</a:t>
            </a:r>
            <a:r>
              <a:rPr lang="en-US" altLang="ko-KR" sz="2800" dirty="0" smtClean="0"/>
              <a:t> Sub-</a:t>
            </a:r>
            <a:r>
              <a:rPr lang="en-US" altLang="ko-KR" sz="2800" dirty="0" err="1" smtClean="0"/>
              <a:t>obj</a:t>
            </a:r>
            <a:r>
              <a:rPr lang="ko-KR" altLang="en-US" sz="2800" dirty="0" smtClean="0"/>
              <a:t>별 옵션</a:t>
            </a:r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109585" y="1196752"/>
            <a:ext cx="9036496" cy="5053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eaLnBrk="1" latinLnBrk="0" hangingPunct="1">
              <a:lnSpc>
                <a:spcPct val="90000"/>
              </a:lnSpc>
              <a:defRPr/>
            </a:pPr>
            <a:r>
              <a:rPr lang="en-US" altLang="ko-KR" sz="2000" kern="0" dirty="0" smtClean="0">
                <a:latin typeface="+mn-ea"/>
              </a:rPr>
              <a:t>Segment </a:t>
            </a:r>
            <a:r>
              <a:rPr lang="ko-KR" altLang="en-US" sz="2000" kern="0" dirty="0" smtClean="0">
                <a:latin typeface="+mn-ea"/>
              </a:rPr>
              <a:t>속성</a:t>
            </a:r>
            <a:endParaRPr lang="en-US" altLang="ko-KR" sz="16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en-US" altLang="ko-KR" sz="1600" kern="0" dirty="0" smtClean="0">
                <a:latin typeface="+mn-ea"/>
              </a:rPr>
              <a:t>Reset</a:t>
            </a: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en-US" altLang="ko-KR" sz="1600" kern="0" dirty="0" smtClean="0">
                <a:latin typeface="+mn-ea"/>
              </a:rPr>
              <a:t>Shapes &gt;Star</a:t>
            </a: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en-US" altLang="ko-KR" sz="1600" kern="0" dirty="0" smtClean="0">
                <a:latin typeface="+mn-ea"/>
              </a:rPr>
              <a:t>Keyboard Entry</a:t>
            </a:r>
            <a:r>
              <a:rPr lang="ko-KR" altLang="en-US" sz="1600" kern="0" dirty="0">
                <a:latin typeface="+mn-ea"/>
              </a:rPr>
              <a:t> </a:t>
            </a:r>
            <a:r>
              <a:rPr lang="ko-KR" altLang="en-US" sz="1600" kern="0" dirty="0" smtClean="0">
                <a:latin typeface="+mn-ea"/>
              </a:rPr>
              <a:t>및 </a:t>
            </a:r>
            <a:r>
              <a:rPr lang="en-US" altLang="ko-KR" sz="1600" kern="0" dirty="0" smtClean="0">
                <a:latin typeface="+mn-ea"/>
              </a:rPr>
              <a:t>Parameter</a:t>
            </a:r>
            <a:r>
              <a:rPr lang="ko-KR" altLang="en-US" sz="1600" kern="0" dirty="0" smtClean="0">
                <a:latin typeface="+mn-ea"/>
              </a:rPr>
              <a:t>에 다음처럼 입력</a:t>
            </a:r>
            <a:r>
              <a:rPr lang="en-US" altLang="ko-KR" sz="1600" kern="0" dirty="0" smtClean="0">
                <a:latin typeface="+mn-ea"/>
              </a:rPr>
              <a:t>: </a:t>
            </a: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ko-KR" altLang="en-US" sz="1600" kern="0" dirty="0">
                <a:latin typeface="+mn-ea"/>
              </a:rPr>
              <a:t>마우스 오른쪽 클릭 </a:t>
            </a:r>
            <a:r>
              <a:rPr lang="en-US" altLang="ko-KR" sz="1600" kern="0" dirty="0">
                <a:latin typeface="+mn-ea"/>
              </a:rPr>
              <a:t>&gt; Convert to: &gt; Convert to Editable Spline </a:t>
            </a:r>
            <a:r>
              <a:rPr lang="ko-KR" altLang="en-US" sz="1600" kern="0" dirty="0" smtClean="0">
                <a:latin typeface="+mn-ea"/>
              </a:rPr>
              <a:t>선택</a:t>
            </a:r>
            <a:endParaRPr lang="en-US" altLang="ko-KR" sz="16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en-US" altLang="ko-KR" sz="1600" kern="0" dirty="0">
                <a:latin typeface="+mn-ea"/>
              </a:rPr>
              <a:t>Selection</a:t>
            </a:r>
            <a:r>
              <a:rPr lang="ko-KR" altLang="en-US" sz="1600" kern="0" dirty="0">
                <a:latin typeface="+mn-ea"/>
              </a:rPr>
              <a:t>에서 </a:t>
            </a:r>
            <a:r>
              <a:rPr lang="en-US" altLang="ko-KR" sz="1600" kern="0" dirty="0" smtClean="0">
                <a:latin typeface="+mn-ea"/>
              </a:rPr>
              <a:t>Segment       </a:t>
            </a:r>
            <a:r>
              <a:rPr lang="ko-KR" altLang="en-US" sz="1600" kern="0" dirty="0" smtClean="0">
                <a:latin typeface="+mn-ea"/>
              </a:rPr>
              <a:t>선택</a:t>
            </a:r>
            <a:endParaRPr lang="en-US" altLang="ko-KR" sz="16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ko-KR" altLang="en-US" sz="1600" kern="0" dirty="0" smtClean="0">
                <a:latin typeface="+mn-ea"/>
              </a:rPr>
              <a:t>패널 </a:t>
            </a:r>
            <a:r>
              <a:rPr lang="en-US" altLang="ko-KR" sz="1600" kern="0" dirty="0" smtClean="0">
                <a:latin typeface="+mn-ea"/>
              </a:rPr>
              <a:t>Geometry &gt; Refine </a:t>
            </a:r>
            <a:r>
              <a:rPr lang="ko-KR" altLang="en-US" sz="1600" kern="0" dirty="0" smtClean="0">
                <a:latin typeface="+mn-ea"/>
              </a:rPr>
              <a:t>선택</a:t>
            </a:r>
            <a:endParaRPr lang="en-US" altLang="ko-KR" sz="16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ko-KR" altLang="en-US" sz="1600" kern="0" dirty="0" smtClean="0">
                <a:latin typeface="+mn-ea"/>
              </a:rPr>
              <a:t>임의의 </a:t>
            </a:r>
            <a:r>
              <a:rPr lang="en-US" altLang="ko-KR" sz="1600" kern="0" dirty="0" smtClean="0">
                <a:latin typeface="+mn-ea"/>
              </a:rPr>
              <a:t>segment </a:t>
            </a:r>
            <a:r>
              <a:rPr lang="ko-KR" altLang="en-US" sz="1600" kern="0" dirty="0" smtClean="0">
                <a:latin typeface="+mn-ea"/>
              </a:rPr>
              <a:t>위를 클릭하면</a:t>
            </a:r>
            <a:r>
              <a:rPr lang="en-US" altLang="ko-KR" sz="1600" kern="0" dirty="0" smtClean="0">
                <a:latin typeface="+mn-ea"/>
              </a:rPr>
              <a:t/>
            </a:r>
            <a:br>
              <a:rPr lang="en-US" altLang="ko-KR" sz="1600" kern="0" dirty="0" smtClean="0">
                <a:latin typeface="+mn-ea"/>
              </a:rPr>
            </a:br>
            <a:r>
              <a:rPr lang="en-US" altLang="ko-KR" sz="1600" kern="0" dirty="0" smtClean="0">
                <a:latin typeface="+mn-ea"/>
              </a:rPr>
              <a:t>Vertex </a:t>
            </a:r>
            <a:r>
              <a:rPr lang="ko-KR" altLang="en-US" sz="1600" kern="0" dirty="0" smtClean="0">
                <a:latin typeface="+mn-ea"/>
              </a:rPr>
              <a:t>추가</a:t>
            </a:r>
            <a:endParaRPr lang="en-US" altLang="ko-KR" sz="16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en-US" altLang="ko-KR" sz="1600" kern="0" dirty="0" smtClean="0">
                <a:latin typeface="+mn-ea"/>
              </a:rPr>
              <a:t>CTRL+Z</a:t>
            </a:r>
            <a:r>
              <a:rPr lang="ko-KR" altLang="en-US" sz="1600" kern="0" dirty="0" smtClean="0">
                <a:latin typeface="+mn-ea"/>
              </a:rPr>
              <a:t>를 눌러서 이전 상태로 이동</a:t>
            </a:r>
            <a:endParaRPr lang="en-US" altLang="ko-KR" sz="1600" kern="0" dirty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6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600" kern="0" dirty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6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6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600" kern="0" dirty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600" kern="0" dirty="0" smtClean="0">
              <a:latin typeface="+mn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0352" y="0"/>
            <a:ext cx="1164625" cy="270775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0244" y="2636572"/>
            <a:ext cx="238125" cy="238125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40352" y="2743583"/>
            <a:ext cx="1215990" cy="1152468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00192" y="2775825"/>
            <a:ext cx="1007282" cy="1603052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 bwMode="auto">
          <a:xfrm>
            <a:off x="6315075" y="3896051"/>
            <a:ext cx="526139" cy="142549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cxnSp>
        <p:nvCxnSpPr>
          <p:cNvPr id="20" name="직선 화살표 연결선 19"/>
          <p:cNvCxnSpPr>
            <a:stCxn id="18" idx="1"/>
          </p:cNvCxnSpPr>
          <p:nvPr/>
        </p:nvCxnSpPr>
        <p:spPr bwMode="auto">
          <a:xfrm flipH="1" flipV="1">
            <a:off x="3563888" y="2996952"/>
            <a:ext cx="2751187" cy="97037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21" name="그림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3608" y="4305722"/>
            <a:ext cx="1296144" cy="1332005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83981" y="4335849"/>
            <a:ext cx="1382909" cy="1276920"/>
          </a:xfrm>
          <a:prstGeom prst="rect">
            <a:avLst/>
          </a:prstGeom>
        </p:spPr>
      </p:pic>
      <p:sp>
        <p:nvSpPr>
          <p:cNvPr id="23" name="오른쪽 화살표 22"/>
          <p:cNvSpPr/>
          <p:nvPr/>
        </p:nvSpPr>
        <p:spPr bwMode="auto">
          <a:xfrm>
            <a:off x="2555776" y="4869160"/>
            <a:ext cx="504056" cy="288032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24" name="타원 23"/>
          <p:cNvSpPr/>
          <p:nvPr/>
        </p:nvSpPr>
        <p:spPr bwMode="auto">
          <a:xfrm>
            <a:off x="3486150" y="4725144"/>
            <a:ext cx="221754" cy="227856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41650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ko-KR" sz="2800" dirty="0" smtClean="0"/>
              <a:t>Editable(Edit) Spline</a:t>
            </a:r>
            <a:r>
              <a:rPr lang="ko-KR" altLang="en-US" sz="2800" dirty="0" smtClean="0"/>
              <a:t>의</a:t>
            </a:r>
            <a:r>
              <a:rPr lang="en-US" altLang="ko-KR" sz="2800" dirty="0" smtClean="0"/>
              <a:t> Sub-</a:t>
            </a:r>
            <a:r>
              <a:rPr lang="en-US" altLang="ko-KR" sz="2800" dirty="0" err="1" smtClean="0"/>
              <a:t>obj</a:t>
            </a:r>
            <a:r>
              <a:rPr lang="ko-KR" altLang="en-US" sz="2800" dirty="0" smtClean="0"/>
              <a:t>별 옵션</a:t>
            </a:r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109585" y="1196752"/>
            <a:ext cx="9036496" cy="5053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lvl="1" eaLnBrk="1" latinLnBrk="0" hangingPunct="1">
              <a:lnSpc>
                <a:spcPct val="90000"/>
              </a:lnSpc>
              <a:defRPr/>
            </a:pPr>
            <a:r>
              <a:rPr lang="en-US" altLang="ko-KR" sz="1600" kern="0" dirty="0" smtClean="0">
                <a:latin typeface="+mn-ea"/>
              </a:rPr>
              <a:t>Front View</a:t>
            </a:r>
            <a:r>
              <a:rPr lang="ko-KR" altLang="en-US" sz="1600" kern="0" dirty="0" smtClean="0">
                <a:latin typeface="+mn-ea"/>
              </a:rPr>
              <a:t>에서 모든 </a:t>
            </a:r>
            <a:r>
              <a:rPr lang="en-US" altLang="ko-KR" sz="1600" kern="0" dirty="0" smtClean="0">
                <a:latin typeface="+mn-ea"/>
              </a:rPr>
              <a:t>segment </a:t>
            </a:r>
            <a:r>
              <a:rPr lang="ko-KR" altLang="en-US" sz="1600" kern="0" dirty="0" smtClean="0">
                <a:latin typeface="+mn-ea"/>
              </a:rPr>
              <a:t>선택</a:t>
            </a:r>
            <a:endParaRPr lang="en-US" altLang="ko-KR" sz="16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en-US" altLang="ko-KR" sz="1600" kern="0" dirty="0" smtClean="0">
                <a:latin typeface="+mn-ea"/>
              </a:rPr>
              <a:t>Connect Copy &gt; Connect </a:t>
            </a:r>
            <a:r>
              <a:rPr lang="ko-KR" altLang="en-US" sz="1600" kern="0" dirty="0" smtClean="0">
                <a:latin typeface="+mn-ea"/>
              </a:rPr>
              <a:t>선택</a:t>
            </a:r>
            <a:endParaRPr lang="en-US" altLang="ko-KR" sz="16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en-US" altLang="ko-KR" sz="1600" kern="0" dirty="0" smtClean="0">
                <a:latin typeface="+mn-ea"/>
              </a:rPr>
              <a:t>Select and Move      </a:t>
            </a:r>
            <a:r>
              <a:rPr lang="ko-KR" altLang="en-US" sz="1600" kern="0" dirty="0" smtClean="0">
                <a:latin typeface="+mn-ea"/>
              </a:rPr>
              <a:t>를</a:t>
            </a:r>
            <a:r>
              <a:rPr lang="en-US" altLang="ko-KR" sz="1600" kern="0" dirty="0" smtClean="0">
                <a:latin typeface="+mn-ea"/>
              </a:rPr>
              <a:t> </a:t>
            </a:r>
            <a:r>
              <a:rPr lang="ko-KR" altLang="en-US" sz="1600" kern="0" dirty="0" smtClean="0">
                <a:latin typeface="+mn-ea"/>
              </a:rPr>
              <a:t>선택하고 </a:t>
            </a:r>
            <a:r>
              <a:rPr lang="en-US" altLang="ko-KR" sz="1600" kern="0" dirty="0" smtClean="0">
                <a:latin typeface="+mn-ea"/>
              </a:rPr>
              <a:t>Shift</a:t>
            </a:r>
            <a:r>
              <a:rPr lang="ko-KR" altLang="en-US" sz="1600" kern="0" dirty="0" smtClean="0">
                <a:latin typeface="+mn-ea"/>
              </a:rPr>
              <a:t>를 누른 다음 </a:t>
            </a:r>
            <a:r>
              <a:rPr lang="en-US" altLang="ko-KR" sz="1600" kern="0" dirty="0" smtClean="0">
                <a:latin typeface="+mn-ea"/>
              </a:rPr>
              <a:t>(Front View</a:t>
            </a:r>
            <a:r>
              <a:rPr lang="ko-KR" altLang="en-US" sz="1600" kern="0" dirty="0" smtClean="0">
                <a:latin typeface="+mn-ea"/>
              </a:rPr>
              <a:t>에서</a:t>
            </a:r>
            <a:r>
              <a:rPr lang="en-US" altLang="ko-KR" sz="1600" kern="0" dirty="0" smtClean="0">
                <a:latin typeface="+mn-ea"/>
              </a:rPr>
              <a:t>) </a:t>
            </a:r>
            <a:r>
              <a:rPr lang="ko-KR" altLang="en-US" sz="1600" kern="0" dirty="0" smtClean="0">
                <a:latin typeface="+mn-ea"/>
              </a:rPr>
              <a:t>위로 이동</a:t>
            </a:r>
            <a:r>
              <a:rPr lang="en-US" altLang="ko-KR" sz="1600" kern="0" dirty="0" smtClean="0">
                <a:latin typeface="+mn-ea"/>
              </a:rPr>
              <a:t/>
            </a:r>
            <a:br>
              <a:rPr lang="en-US" altLang="ko-KR" sz="1600" kern="0" dirty="0" smtClean="0">
                <a:latin typeface="+mn-ea"/>
              </a:rPr>
            </a:br>
            <a:r>
              <a:rPr lang="en-US" altLang="ko-KR" sz="1600" kern="0" dirty="0" smtClean="0">
                <a:latin typeface="+mn-ea"/>
              </a:rPr>
              <a:t/>
            </a:r>
            <a:br>
              <a:rPr lang="en-US" altLang="ko-KR" sz="1600" kern="0" dirty="0" smtClean="0">
                <a:latin typeface="+mn-ea"/>
              </a:rPr>
            </a:br>
            <a:r>
              <a:rPr lang="en-US" altLang="ko-KR" sz="1600" kern="0" dirty="0" smtClean="0">
                <a:latin typeface="+mn-ea"/>
              </a:rPr>
              <a:t>(</a:t>
            </a:r>
            <a:r>
              <a:rPr lang="ko-KR" altLang="en-US" sz="1600" kern="0" dirty="0" smtClean="0">
                <a:latin typeface="+mn-ea"/>
              </a:rPr>
              <a:t>이 때 이전에 눌렀던 </a:t>
            </a:r>
            <a:r>
              <a:rPr lang="en-US" altLang="ko-KR" sz="1600" kern="0" dirty="0" smtClean="0">
                <a:latin typeface="+mn-ea"/>
              </a:rPr>
              <a:t>Refine </a:t>
            </a:r>
            <a:r>
              <a:rPr lang="ko-KR" altLang="en-US" sz="1600" kern="0" dirty="0" smtClean="0">
                <a:latin typeface="+mn-ea"/>
              </a:rPr>
              <a:t>단추는 해제해야 함</a:t>
            </a:r>
            <a:r>
              <a:rPr lang="en-US" altLang="ko-KR" sz="1600" kern="0" dirty="0" smtClean="0">
                <a:latin typeface="+mn-ea"/>
              </a:rPr>
              <a:t>!)</a:t>
            </a:r>
            <a:endParaRPr lang="en-US" altLang="ko-KR" sz="1600" kern="0" dirty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6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6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600" kern="0" dirty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600" kern="0" dirty="0" smtClean="0">
              <a:latin typeface="+mn-ea"/>
            </a:endParaRPr>
          </a:p>
        </p:txBody>
      </p:sp>
      <p:sp>
        <p:nvSpPr>
          <p:cNvPr id="23" name="오른쪽 화살표 22"/>
          <p:cNvSpPr/>
          <p:nvPr/>
        </p:nvSpPr>
        <p:spPr bwMode="auto">
          <a:xfrm>
            <a:off x="4788024" y="5157192"/>
            <a:ext cx="504056" cy="288032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6887" y="1028321"/>
            <a:ext cx="1476375" cy="60007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6216" y="1804417"/>
            <a:ext cx="256983" cy="243458"/>
          </a:xfrm>
          <a:prstGeom prst="rect">
            <a:avLst/>
          </a:prstGeom>
        </p:spPr>
      </p:pic>
      <p:sp>
        <p:nvSpPr>
          <p:cNvPr id="24" name="타원 23"/>
          <p:cNvSpPr/>
          <p:nvPr/>
        </p:nvSpPr>
        <p:spPr bwMode="auto">
          <a:xfrm>
            <a:off x="5638800" y="1172319"/>
            <a:ext cx="221754" cy="227856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9672" y="4487571"/>
            <a:ext cx="2921695" cy="162727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38737" y="4222899"/>
            <a:ext cx="3203645" cy="2051298"/>
          </a:xfrm>
          <a:prstGeom prst="rect">
            <a:avLst/>
          </a:prstGeom>
        </p:spPr>
      </p:pic>
      <p:sp>
        <p:nvSpPr>
          <p:cNvPr id="19" name="타원형 설명선 18"/>
          <p:cNvSpPr/>
          <p:nvPr/>
        </p:nvSpPr>
        <p:spPr bwMode="auto">
          <a:xfrm>
            <a:off x="4788024" y="2679216"/>
            <a:ext cx="3456384" cy="1056891"/>
          </a:xfrm>
          <a:prstGeom prst="wedgeEllipseCallout">
            <a:avLst>
              <a:gd name="adj1" fmla="val 40024"/>
              <a:gd name="adj2" fmla="val 157544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r>
              <a:rPr lang="ko-KR" altLang="en-US" sz="1050" b="1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</a:rPr>
              <a:t>이동 방향으로 </a:t>
            </a:r>
            <a:r>
              <a:rPr lang="en-US" altLang="ko-KR" sz="1050" b="1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</a:rPr>
              <a:t>vertex</a:t>
            </a:r>
            <a:r>
              <a:rPr lang="ko-KR" altLang="en-US" sz="1050" b="1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</a:rPr>
              <a:t>에 새로운 </a:t>
            </a:r>
            <a:r>
              <a:rPr lang="en-US" altLang="ko-KR" sz="1050" b="1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</a:rPr>
              <a:t>segment </a:t>
            </a:r>
            <a:r>
              <a:rPr lang="ko-KR" altLang="en-US" sz="1050" b="1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</a:rPr>
              <a:t>생성</a:t>
            </a:r>
            <a:endParaRPr kumimoji="0" lang="en-US" altLang="ko-KR" sz="1050" b="1" i="0" u="none" strike="noStrike" normalizeH="0" baseline="0" dirty="0" smtClean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+mn-ea"/>
            </a:endParaRPr>
          </a:p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endParaRPr kumimoji="0" lang="ko-KR" altLang="en-US" sz="1050" b="1" i="0" u="none" strike="noStrike" normalizeH="0" baseline="0" dirty="0" smtClean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61561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2"/>
          <p:cNvSpPr>
            <a:spLocks noGrp="1" noChangeArrowheads="1"/>
          </p:cNvSpPr>
          <p:nvPr>
            <p:ph type="ctrTitle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altLang="ko-KR" dirty="0" smtClean="0"/>
              <a:t>Spline </a:t>
            </a:r>
            <a:r>
              <a:rPr lang="ko-KR" altLang="en-US" dirty="0" smtClean="0"/>
              <a:t>활용 실습</a:t>
            </a:r>
            <a:endParaRPr lang="en-US" altLang="ko-KR" sz="2000" dirty="0" smtClean="0"/>
          </a:p>
        </p:txBody>
      </p:sp>
      <p:sp>
        <p:nvSpPr>
          <p:cNvPr id="2" name="직사각형 1"/>
          <p:cNvSpPr/>
          <p:nvPr/>
        </p:nvSpPr>
        <p:spPr>
          <a:xfrm>
            <a:off x="7164288" y="5877272"/>
            <a:ext cx="16866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/>
              <a:t>(</a:t>
            </a:r>
            <a:r>
              <a:rPr lang="ko-KR" altLang="en-US" sz="1600" dirty="0"/>
              <a:t>교과서 </a:t>
            </a:r>
            <a:r>
              <a:rPr lang="en-US" altLang="ko-KR" sz="1600" dirty="0" smtClean="0"/>
              <a:t>p. 308</a:t>
            </a:r>
            <a:r>
              <a:rPr lang="en-US" altLang="ko-KR" sz="1600" dirty="0"/>
              <a:t>~)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010176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ko-KR" altLang="en-US" sz="2800" dirty="0" smtClean="0"/>
              <a:t>흔들 목마 모델링</a:t>
            </a:r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109585" y="1196752"/>
            <a:ext cx="9036496" cy="5053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lvl="1" eaLnBrk="1" latinLnBrk="0" hangingPunct="1">
              <a:lnSpc>
                <a:spcPct val="90000"/>
              </a:lnSpc>
              <a:defRPr/>
            </a:pPr>
            <a:r>
              <a:rPr lang="en-US" altLang="ko-KR" sz="1600" kern="0" dirty="0" smtClean="0">
                <a:latin typeface="+mn-ea"/>
              </a:rPr>
              <a:t>Reset </a:t>
            </a: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en-US" altLang="ko-KR" sz="1600" kern="0" dirty="0" smtClean="0">
                <a:latin typeface="+mn-ea"/>
              </a:rPr>
              <a:t>Front</a:t>
            </a:r>
            <a:r>
              <a:rPr lang="ko-KR" altLang="en-US" sz="1600" kern="0" dirty="0" smtClean="0">
                <a:latin typeface="+mn-ea"/>
              </a:rPr>
              <a:t> </a:t>
            </a:r>
            <a:r>
              <a:rPr lang="en-US" altLang="ko-KR" sz="1600" kern="0" dirty="0" smtClean="0">
                <a:latin typeface="+mn-ea"/>
              </a:rPr>
              <a:t>View</a:t>
            </a:r>
            <a:r>
              <a:rPr lang="ko-KR" altLang="en-US" sz="1600" kern="0" dirty="0" smtClean="0">
                <a:latin typeface="+mn-ea"/>
              </a:rPr>
              <a:t>에서 </a:t>
            </a:r>
            <a:r>
              <a:rPr lang="ko-KR" altLang="en-US" sz="1600" kern="0" dirty="0" err="1" smtClean="0">
                <a:latin typeface="+mn-ea"/>
              </a:rPr>
              <a:t>그리드를</a:t>
            </a:r>
            <a:r>
              <a:rPr lang="ko-KR" altLang="en-US" sz="1600" kern="0" dirty="0" smtClean="0">
                <a:latin typeface="+mn-ea"/>
              </a:rPr>
              <a:t> </a:t>
            </a:r>
            <a:r>
              <a:rPr lang="ko-KR" altLang="en-US" sz="1600" kern="0" dirty="0" err="1" smtClean="0">
                <a:latin typeface="+mn-ea"/>
              </a:rPr>
              <a:t>한단계</a:t>
            </a:r>
            <a:r>
              <a:rPr lang="ko-KR" altLang="en-US" sz="1600" kern="0" dirty="0" smtClean="0">
                <a:latin typeface="+mn-ea"/>
              </a:rPr>
              <a:t> 축소 </a:t>
            </a:r>
            <a:r>
              <a:rPr lang="en-US" altLang="ko-KR" sz="1600" kern="0" dirty="0" smtClean="0">
                <a:latin typeface="+mn-ea"/>
              </a:rPr>
              <a:t>(CTRL+ALT+</a:t>
            </a:r>
            <a:r>
              <a:rPr lang="ko-KR" altLang="en-US" sz="1600" kern="0" dirty="0" smtClean="0">
                <a:latin typeface="+mn-ea"/>
              </a:rPr>
              <a:t>마우스 휠 한 번 아래로 회전</a:t>
            </a:r>
            <a:r>
              <a:rPr lang="en-US" altLang="ko-KR" sz="1600" kern="0" dirty="0" smtClean="0">
                <a:latin typeface="+mn-ea"/>
              </a:rPr>
              <a:t>)</a:t>
            </a: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en-US" altLang="ko-KR" sz="1600" kern="0" dirty="0" smtClean="0">
                <a:latin typeface="+mn-ea"/>
              </a:rPr>
              <a:t>Create</a:t>
            </a:r>
            <a:r>
              <a:rPr lang="ko-KR" altLang="en-US" sz="1600" kern="0" dirty="0" smtClean="0">
                <a:latin typeface="+mn-ea"/>
              </a:rPr>
              <a:t> </a:t>
            </a:r>
            <a:r>
              <a:rPr lang="en-US" altLang="ko-KR" sz="1600" kern="0" dirty="0" smtClean="0">
                <a:latin typeface="+mn-ea"/>
              </a:rPr>
              <a:t>&gt; Shapes &gt; Line </a:t>
            </a:r>
            <a:r>
              <a:rPr lang="ko-KR" altLang="en-US" sz="1600" kern="0" dirty="0" smtClean="0">
                <a:latin typeface="+mn-ea"/>
              </a:rPr>
              <a:t>실행</a:t>
            </a:r>
            <a:endParaRPr lang="en-US" altLang="ko-KR" sz="16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en-US" altLang="ko-KR" sz="1600" kern="0" dirty="0" smtClean="0">
                <a:latin typeface="+mn-ea"/>
              </a:rPr>
              <a:t>Front View</a:t>
            </a:r>
            <a:r>
              <a:rPr lang="ko-KR" altLang="en-US" sz="1600" kern="0" dirty="0" smtClean="0">
                <a:latin typeface="+mn-ea"/>
              </a:rPr>
              <a:t>에 말 그림 그리기</a:t>
            </a:r>
            <a:endParaRPr lang="en-US" altLang="ko-KR" sz="16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en-US" altLang="ko-KR" sz="1600" kern="0" dirty="0" smtClean="0">
                <a:latin typeface="+mn-ea"/>
              </a:rPr>
              <a:t>Spline </a:t>
            </a:r>
            <a:r>
              <a:rPr lang="ko-KR" altLang="en-US" sz="1600" kern="0" dirty="0" smtClean="0">
                <a:latin typeface="+mn-ea"/>
              </a:rPr>
              <a:t>닫기</a:t>
            </a:r>
            <a:endParaRPr lang="en-US" altLang="ko-KR" sz="16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600" kern="0" dirty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600" kern="0" dirty="0" smtClean="0">
              <a:latin typeface="+mn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8144" y="1978087"/>
            <a:ext cx="2300453" cy="3490342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 bwMode="auto">
          <a:xfrm>
            <a:off x="6228184" y="4221088"/>
            <a:ext cx="526139" cy="142549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99984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ko-KR" altLang="en-US" sz="2800" dirty="0" smtClean="0"/>
              <a:t>흔들 목마 모델링</a:t>
            </a:r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-14240" y="1225327"/>
            <a:ext cx="9158240" cy="5053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lvl="1" eaLnBrk="1" latinLnBrk="0" hangingPunct="1">
              <a:lnSpc>
                <a:spcPct val="90000"/>
              </a:lnSpc>
              <a:defRPr/>
            </a:pPr>
            <a:r>
              <a:rPr lang="en-US" altLang="ko-KR" sz="1600" kern="0" dirty="0" smtClean="0">
                <a:latin typeface="+mn-ea"/>
              </a:rPr>
              <a:t>Modify       &gt; Selection</a:t>
            </a:r>
            <a:r>
              <a:rPr lang="ko-KR" altLang="en-US" sz="1600" kern="0" dirty="0" smtClean="0">
                <a:latin typeface="+mn-ea"/>
              </a:rPr>
              <a:t>에서</a:t>
            </a:r>
            <a:r>
              <a:rPr lang="en-US" altLang="ko-KR" sz="1600" kern="0" dirty="0" smtClean="0">
                <a:latin typeface="+mn-ea"/>
              </a:rPr>
              <a:t> vertex       </a:t>
            </a:r>
            <a:r>
              <a:rPr lang="ko-KR" altLang="en-US" sz="1600" kern="0" dirty="0" smtClean="0">
                <a:latin typeface="+mn-ea"/>
              </a:rPr>
              <a:t>선택</a:t>
            </a:r>
            <a:r>
              <a:rPr lang="en-US" altLang="ko-KR" sz="1600" kern="0" dirty="0" smtClean="0">
                <a:latin typeface="+mn-ea"/>
              </a:rPr>
              <a:t> </a:t>
            </a: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ko-KR" altLang="en-US" sz="1600" kern="0" dirty="0" smtClean="0">
                <a:latin typeface="+mn-ea"/>
              </a:rPr>
              <a:t>방금</a:t>
            </a:r>
            <a:r>
              <a:rPr lang="en-US" altLang="ko-KR" sz="1600" kern="0" dirty="0" smtClean="0">
                <a:latin typeface="+mn-ea"/>
              </a:rPr>
              <a:t> </a:t>
            </a:r>
            <a:r>
              <a:rPr lang="ko-KR" altLang="en-US" sz="1600" kern="0" dirty="0" smtClean="0">
                <a:latin typeface="+mn-ea"/>
              </a:rPr>
              <a:t>그린 </a:t>
            </a:r>
            <a:r>
              <a:rPr lang="en-US" altLang="ko-KR" sz="1600" kern="0" dirty="0" smtClean="0">
                <a:latin typeface="+mn-ea"/>
              </a:rPr>
              <a:t>spline</a:t>
            </a:r>
            <a:r>
              <a:rPr lang="ko-KR" altLang="en-US" sz="1600" kern="0" dirty="0" smtClean="0">
                <a:latin typeface="+mn-ea"/>
              </a:rPr>
              <a:t>을 모두 선택</a:t>
            </a:r>
            <a:endParaRPr lang="en-US" altLang="ko-KR" sz="16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ko-KR" altLang="en-US" sz="1600" kern="0" dirty="0" smtClean="0">
                <a:latin typeface="+mn-ea"/>
              </a:rPr>
              <a:t>마우스 오른 쪽 단추 </a:t>
            </a:r>
            <a:r>
              <a:rPr lang="en-US" altLang="ko-KR" sz="1600" kern="0" dirty="0" smtClean="0">
                <a:latin typeface="+mn-ea"/>
              </a:rPr>
              <a:t>&gt; Corner</a:t>
            </a:r>
            <a:r>
              <a:rPr lang="ko-KR" altLang="en-US" sz="1600" kern="0" dirty="0" smtClean="0">
                <a:latin typeface="+mn-ea"/>
              </a:rPr>
              <a:t>로 선택된 상태를 </a:t>
            </a:r>
            <a:r>
              <a:rPr lang="en-US" altLang="ko-KR" sz="1600" kern="0" dirty="0" smtClean="0">
                <a:latin typeface="+mn-ea"/>
              </a:rPr>
              <a:t>Smooth</a:t>
            </a:r>
            <a:r>
              <a:rPr lang="ko-KR" altLang="en-US" sz="1600" kern="0" dirty="0" smtClean="0">
                <a:latin typeface="+mn-ea"/>
              </a:rPr>
              <a:t>로 변경 한 후 다시 </a:t>
            </a:r>
            <a:r>
              <a:rPr lang="en-US" altLang="ko-KR" sz="1600" kern="0" dirty="0" smtClean="0">
                <a:latin typeface="+mn-ea"/>
              </a:rPr>
              <a:t>Bezier</a:t>
            </a:r>
            <a:r>
              <a:rPr lang="ko-KR" altLang="en-US" sz="1600" kern="0" dirty="0" smtClean="0">
                <a:latin typeface="+mn-ea"/>
              </a:rPr>
              <a:t>로 변경 </a:t>
            </a:r>
            <a:r>
              <a:rPr lang="en-US" altLang="ko-KR" sz="1600" kern="0" dirty="0" smtClean="0">
                <a:latin typeface="+mn-ea"/>
              </a:rPr>
              <a:t>(A)</a:t>
            </a:r>
            <a:br>
              <a:rPr lang="en-US" altLang="ko-KR" sz="1600" kern="0" dirty="0" smtClean="0">
                <a:latin typeface="+mn-ea"/>
              </a:rPr>
            </a:br>
            <a:r>
              <a:rPr lang="en-US" altLang="ko-KR" sz="1600" kern="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</a:rPr>
              <a:t>(smooth</a:t>
            </a:r>
            <a:r>
              <a:rPr lang="ko-KR" altLang="en-US" sz="1600" kern="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</a:rPr>
              <a:t>로 한 번 변환해 주는 이유는 일단 부드러운</a:t>
            </a:r>
            <a:r>
              <a:rPr lang="en-US" altLang="ko-KR" sz="1600" kern="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</a:rPr>
              <a:t> </a:t>
            </a:r>
            <a:r>
              <a:rPr lang="ko-KR" altLang="en-US" sz="1600" kern="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</a:rPr>
              <a:t>곡선으로 만들어 주기 위해</a:t>
            </a:r>
            <a:r>
              <a:rPr lang="en-US" altLang="ko-KR" sz="1600" kern="0" dirty="0"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</a:rPr>
              <a:t>)</a:t>
            </a:r>
            <a:endParaRPr lang="en-US" altLang="ko-KR" sz="1600" kern="0" dirty="0" smtClean="0">
              <a:solidFill>
                <a:schemeClr val="tx2">
                  <a:lumMod val="60000"/>
                  <a:lumOff val="40000"/>
                </a:schemeClr>
              </a:solidFill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ko-KR" altLang="en-US" sz="1600" kern="0" dirty="0" smtClean="0">
                <a:latin typeface="+mn-ea"/>
              </a:rPr>
              <a:t>위쪽 </a:t>
            </a:r>
            <a:r>
              <a:rPr lang="en-US" altLang="ko-KR" sz="1600" kern="0" dirty="0" smtClean="0">
                <a:latin typeface="+mn-ea"/>
              </a:rPr>
              <a:t>vertex </a:t>
            </a:r>
            <a:r>
              <a:rPr lang="ko-KR" altLang="en-US" sz="1600" kern="0" dirty="0" smtClean="0">
                <a:latin typeface="+mn-ea"/>
              </a:rPr>
              <a:t>두 개는 </a:t>
            </a:r>
            <a:r>
              <a:rPr lang="en-US" altLang="ko-KR" sz="1600" kern="0" dirty="0" smtClean="0">
                <a:latin typeface="+mn-ea"/>
              </a:rPr>
              <a:t>Bezier Corner (B), </a:t>
            </a:r>
            <a:r>
              <a:rPr lang="ko-KR" altLang="en-US" sz="1600" kern="0" dirty="0" smtClean="0">
                <a:latin typeface="+mn-ea"/>
              </a:rPr>
              <a:t>아래 쪽 두 개는 </a:t>
            </a:r>
            <a:r>
              <a:rPr lang="en-US" altLang="ko-KR" sz="1600" kern="0" dirty="0" smtClean="0">
                <a:latin typeface="+mn-ea"/>
              </a:rPr>
              <a:t>Corner</a:t>
            </a:r>
            <a:r>
              <a:rPr lang="ko-KR" altLang="en-US" sz="1600" kern="0" dirty="0" smtClean="0">
                <a:latin typeface="+mn-ea"/>
              </a:rPr>
              <a:t>로 설정</a:t>
            </a:r>
            <a:r>
              <a:rPr lang="en-US" altLang="ko-KR" sz="1600" kern="0" dirty="0" smtClean="0">
                <a:latin typeface="+mn-ea"/>
              </a:rPr>
              <a:t>(C)</a:t>
            </a:r>
            <a:r>
              <a:rPr lang="ko-KR" altLang="en-US" sz="1600" kern="0" dirty="0" smtClean="0">
                <a:latin typeface="+mn-ea"/>
              </a:rPr>
              <a:t>한 다음 핸들 조정</a:t>
            </a:r>
            <a:r>
              <a:rPr lang="en-US" altLang="ko-KR" sz="1600" kern="0" dirty="0" smtClean="0">
                <a:latin typeface="+mn-ea"/>
              </a:rPr>
              <a:t> 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4223" y="1250556"/>
            <a:ext cx="248028" cy="21602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8571" y="1280892"/>
            <a:ext cx="304800" cy="21907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569" y="2854113"/>
            <a:ext cx="1484415" cy="288151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18237" y="2801627"/>
            <a:ext cx="1305851" cy="3183830"/>
          </a:xfrm>
          <a:prstGeom prst="rect">
            <a:avLst/>
          </a:prstGeom>
        </p:spPr>
      </p:pic>
      <p:sp>
        <p:nvSpPr>
          <p:cNvPr id="8" name="오른쪽 화살표 7"/>
          <p:cNvSpPr/>
          <p:nvPr/>
        </p:nvSpPr>
        <p:spPr bwMode="auto">
          <a:xfrm>
            <a:off x="1258197" y="4105510"/>
            <a:ext cx="720080" cy="576064"/>
          </a:xfrm>
          <a:prstGeom prst="rightArrow">
            <a:avLst/>
          </a:prstGeom>
          <a:solidFill>
            <a:schemeClr val="accent1"/>
          </a:solidFill>
          <a:ln w="28575" cap="flat" cmpd="sng" algn="ctr">
            <a:solidFill>
              <a:schemeClr val="accent5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600" b="0" i="0" u="none" strike="noStrike" cap="none" normalizeH="0" baseline="0" dirty="0" smtClean="0">
                <a:ln>
                  <a:noFill/>
                </a:ln>
                <a:solidFill>
                  <a:schemeClr val="accent3">
                    <a:lumMod val="95000"/>
                  </a:schemeClr>
                </a:solidFill>
                <a:effectLst/>
                <a:latin typeface="+mj-lt"/>
                <a:ea typeface="굴림" pitchFamily="50" charset="-127"/>
              </a:rPr>
              <a:t>(A)</a:t>
            </a:r>
            <a:endParaRPr kumimoji="0" lang="ko-KR" altLang="en-US" sz="1600" b="0" i="0" u="none" strike="noStrike" cap="none" normalizeH="0" baseline="0" dirty="0" smtClean="0">
              <a:ln>
                <a:noFill/>
              </a:ln>
              <a:solidFill>
                <a:schemeClr val="accent3">
                  <a:lumMod val="95000"/>
                </a:schemeClr>
              </a:solidFill>
              <a:effectLst/>
              <a:latin typeface="+mj-lt"/>
              <a:ea typeface="굴림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39276" y="2822810"/>
            <a:ext cx="1572842" cy="2148812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67467" y="2822810"/>
            <a:ext cx="1587610" cy="2082354"/>
          </a:xfrm>
          <a:prstGeom prst="rect">
            <a:avLst/>
          </a:prstGeom>
        </p:spPr>
      </p:pic>
      <p:sp>
        <p:nvSpPr>
          <p:cNvPr id="15" name="오른쪽 화살표 14"/>
          <p:cNvSpPr/>
          <p:nvPr/>
        </p:nvSpPr>
        <p:spPr bwMode="auto">
          <a:xfrm>
            <a:off x="4629753" y="3817478"/>
            <a:ext cx="720080" cy="576064"/>
          </a:xfrm>
          <a:prstGeom prst="rightArrow">
            <a:avLst/>
          </a:prstGeom>
          <a:solidFill>
            <a:schemeClr val="accent1"/>
          </a:solidFill>
          <a:ln w="28575" cap="flat" cmpd="sng" algn="ctr">
            <a:solidFill>
              <a:schemeClr val="accent5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600" b="0" i="0" u="none" strike="noStrike" cap="none" normalizeH="0" baseline="0" dirty="0" smtClean="0">
                <a:ln>
                  <a:noFill/>
                </a:ln>
                <a:solidFill>
                  <a:schemeClr val="accent3">
                    <a:lumMod val="95000"/>
                  </a:schemeClr>
                </a:solidFill>
                <a:effectLst/>
                <a:latin typeface="+mj-lt"/>
                <a:ea typeface="굴림" pitchFamily="50" charset="-127"/>
              </a:rPr>
              <a:t>(B)</a:t>
            </a:r>
            <a:endParaRPr kumimoji="0" lang="ko-KR" altLang="en-US" sz="1600" b="0" i="0" u="none" strike="noStrike" cap="none" normalizeH="0" baseline="0" dirty="0" smtClean="0">
              <a:ln>
                <a:noFill/>
              </a:ln>
              <a:solidFill>
                <a:schemeClr val="accent3">
                  <a:lumMod val="95000"/>
                </a:schemeClr>
              </a:solidFill>
              <a:effectLst/>
              <a:latin typeface="+mj-lt"/>
              <a:ea typeface="굴림" pitchFamily="50" charset="-127"/>
            </a:endParaRPr>
          </a:p>
        </p:txBody>
      </p:sp>
      <p:sp>
        <p:nvSpPr>
          <p:cNvPr id="13" name="타원 12"/>
          <p:cNvSpPr/>
          <p:nvPr/>
        </p:nvSpPr>
        <p:spPr bwMode="auto">
          <a:xfrm>
            <a:off x="3627307" y="2995748"/>
            <a:ext cx="1152128" cy="685279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80620" y="3429000"/>
            <a:ext cx="1170069" cy="1656184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24449" y="3527463"/>
            <a:ext cx="801989" cy="1459258"/>
          </a:xfrm>
          <a:prstGeom prst="rect">
            <a:avLst/>
          </a:prstGeom>
        </p:spPr>
      </p:pic>
      <p:sp>
        <p:nvSpPr>
          <p:cNvPr id="18" name="오른쪽 화살표 17"/>
          <p:cNvSpPr/>
          <p:nvPr/>
        </p:nvSpPr>
        <p:spPr bwMode="auto">
          <a:xfrm>
            <a:off x="7747035" y="3796493"/>
            <a:ext cx="720080" cy="576064"/>
          </a:xfrm>
          <a:prstGeom prst="rightArrow">
            <a:avLst/>
          </a:prstGeom>
          <a:solidFill>
            <a:schemeClr val="accent1"/>
          </a:solidFill>
          <a:ln w="28575" cap="flat" cmpd="sng" algn="ctr">
            <a:solidFill>
              <a:schemeClr val="accent5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600" b="0" i="0" u="none" strike="noStrike" cap="none" normalizeH="0" baseline="0" dirty="0" smtClean="0">
                <a:ln>
                  <a:noFill/>
                </a:ln>
                <a:solidFill>
                  <a:schemeClr val="accent3">
                    <a:lumMod val="95000"/>
                  </a:schemeClr>
                </a:solidFill>
                <a:effectLst/>
                <a:latin typeface="+mj-lt"/>
                <a:ea typeface="굴림" pitchFamily="50" charset="-127"/>
              </a:rPr>
              <a:t>(C)</a:t>
            </a:r>
            <a:endParaRPr kumimoji="0" lang="ko-KR" altLang="en-US" sz="1600" b="0" i="0" u="none" strike="noStrike" cap="none" normalizeH="0" baseline="0" dirty="0" smtClean="0">
              <a:ln>
                <a:noFill/>
              </a:ln>
              <a:solidFill>
                <a:schemeClr val="accent3">
                  <a:lumMod val="95000"/>
                </a:schemeClr>
              </a:solidFill>
              <a:effectLst/>
              <a:latin typeface="+mj-lt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8663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ko-KR" altLang="en-US" sz="2800" dirty="0" smtClean="0"/>
              <a:t>흔들 목마 모델링</a:t>
            </a:r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-180528" y="1196752"/>
            <a:ext cx="9036496" cy="5053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lvl="1" eaLnBrk="1" latinLnBrk="0" hangingPunct="1">
              <a:lnSpc>
                <a:spcPct val="90000"/>
              </a:lnSpc>
              <a:defRPr/>
            </a:pPr>
            <a:r>
              <a:rPr lang="en-US" altLang="ko-KR" sz="1600" kern="0" dirty="0" smtClean="0">
                <a:latin typeface="+mn-ea"/>
              </a:rPr>
              <a:t>Create &gt; Shapes &gt; Circle </a:t>
            </a:r>
            <a:r>
              <a:rPr lang="ko-KR" altLang="en-US" sz="1600" kern="0" dirty="0" smtClean="0">
                <a:latin typeface="+mn-ea"/>
              </a:rPr>
              <a:t>선택</a:t>
            </a:r>
            <a:endParaRPr lang="en-US" altLang="ko-KR" sz="16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ko-KR" altLang="en-US" sz="1600" kern="0" dirty="0" smtClean="0">
                <a:latin typeface="+mn-ea"/>
              </a:rPr>
              <a:t>원 </a:t>
            </a:r>
            <a:r>
              <a:rPr lang="en-US" altLang="ko-KR" sz="1600" kern="0" dirty="0" smtClean="0">
                <a:latin typeface="+mn-ea"/>
              </a:rPr>
              <a:t>2</a:t>
            </a:r>
            <a:r>
              <a:rPr lang="ko-KR" altLang="en-US" sz="1600" kern="0" dirty="0" smtClean="0">
                <a:latin typeface="+mn-ea"/>
              </a:rPr>
              <a:t>개 그리기</a:t>
            </a:r>
            <a:r>
              <a:rPr lang="en-US" altLang="ko-KR" sz="1600" kern="0" dirty="0" smtClean="0">
                <a:latin typeface="+mn-ea"/>
              </a:rPr>
              <a:t>(</a:t>
            </a:r>
            <a:r>
              <a:rPr lang="ko-KR" altLang="en-US" sz="1600" kern="0" dirty="0" smtClean="0">
                <a:latin typeface="+mn-ea"/>
              </a:rPr>
              <a:t>하나 그린 다음 </a:t>
            </a:r>
            <a:r>
              <a:rPr lang="en-US" altLang="ko-KR" sz="1600" kern="0" dirty="0" smtClean="0">
                <a:latin typeface="+mn-ea"/>
              </a:rPr>
              <a:t>CRTL+V &gt; Copy)</a:t>
            </a: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ko-KR" altLang="en-US" sz="1600" kern="0" dirty="0" smtClean="0">
                <a:latin typeface="+mn-ea"/>
              </a:rPr>
              <a:t>크기 조정 후 다음 그림처럼 배치</a:t>
            </a:r>
            <a:endParaRPr lang="en-US" altLang="ko-KR" sz="16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ko-KR" altLang="en-US" sz="1600" kern="0" dirty="0" smtClean="0">
                <a:latin typeface="+mn-ea"/>
              </a:rPr>
              <a:t>말</a:t>
            </a:r>
            <a:r>
              <a:rPr lang="en-US" altLang="ko-KR" sz="1600" kern="0" dirty="0" smtClean="0">
                <a:latin typeface="+mn-ea"/>
              </a:rPr>
              <a:t> </a:t>
            </a:r>
            <a:r>
              <a:rPr lang="ko-KR" altLang="en-US" sz="1600" kern="0" dirty="0" smtClean="0">
                <a:latin typeface="+mn-ea"/>
              </a:rPr>
              <a:t>머리 </a:t>
            </a:r>
            <a:r>
              <a:rPr lang="en-US" altLang="ko-KR" sz="1600" kern="0" dirty="0" smtClean="0">
                <a:latin typeface="+mn-ea"/>
              </a:rPr>
              <a:t>spline </a:t>
            </a:r>
            <a:r>
              <a:rPr lang="ko-KR" altLang="en-US" sz="1600" kern="0" dirty="0" smtClean="0">
                <a:latin typeface="+mn-ea"/>
              </a:rPr>
              <a:t>선택 </a:t>
            </a:r>
            <a:r>
              <a:rPr lang="en-US" altLang="ko-KR" sz="1600" kern="0" dirty="0" smtClean="0">
                <a:latin typeface="+mn-ea"/>
              </a:rPr>
              <a:t>&gt; Modify &gt; Attach </a:t>
            </a:r>
            <a:r>
              <a:rPr lang="ko-KR" altLang="en-US" sz="1600" kern="0" dirty="0" smtClean="0">
                <a:latin typeface="+mn-ea"/>
              </a:rPr>
              <a:t>단추 클릭해서 나머지 원 </a:t>
            </a:r>
            <a:r>
              <a:rPr lang="ko-KR" altLang="en-US" sz="1600" kern="0" dirty="0" err="1" smtClean="0">
                <a:latin typeface="+mn-ea"/>
              </a:rPr>
              <a:t>두개</a:t>
            </a:r>
            <a:r>
              <a:rPr lang="en-US" altLang="ko-KR" sz="1600" kern="0" dirty="0" smtClean="0">
                <a:latin typeface="+mn-ea"/>
              </a:rPr>
              <a:t/>
            </a:r>
            <a:br>
              <a:rPr lang="en-US" altLang="ko-KR" sz="1600" kern="0" dirty="0" smtClean="0">
                <a:latin typeface="+mn-ea"/>
              </a:rPr>
            </a:br>
            <a:r>
              <a:rPr lang="ko-KR" altLang="en-US" sz="1600" kern="0" dirty="0" smtClean="0">
                <a:latin typeface="+mn-ea"/>
              </a:rPr>
              <a:t>연결</a:t>
            </a:r>
            <a:endParaRPr lang="en-US" altLang="ko-KR" sz="16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ko-KR" altLang="en-US" sz="1600" kern="0" dirty="0" smtClean="0">
                <a:latin typeface="+mn-ea"/>
              </a:rPr>
              <a:t>이제 하나로 통합된 말 머리 </a:t>
            </a:r>
            <a:r>
              <a:rPr lang="en-US" altLang="ko-KR" sz="1600" kern="0" dirty="0" smtClean="0">
                <a:latin typeface="+mn-ea"/>
              </a:rPr>
              <a:t>spline</a:t>
            </a:r>
            <a:r>
              <a:rPr lang="ko-KR" altLang="en-US" sz="1600" kern="0" dirty="0" smtClean="0">
                <a:latin typeface="+mn-ea"/>
              </a:rPr>
              <a:t>을 선택한 후 </a:t>
            </a:r>
            <a:r>
              <a:rPr lang="en-US" altLang="ko-KR" sz="1600" kern="0" dirty="0" smtClean="0">
                <a:latin typeface="+mn-ea"/>
              </a:rPr>
              <a:t>Modifier List</a:t>
            </a:r>
            <a:r>
              <a:rPr lang="ko-KR" altLang="en-US" sz="1600" kern="0" dirty="0" smtClean="0">
                <a:latin typeface="+mn-ea"/>
              </a:rPr>
              <a:t>에서 </a:t>
            </a:r>
            <a:r>
              <a:rPr lang="en-US" altLang="ko-KR" sz="1600" kern="0" dirty="0" smtClean="0">
                <a:latin typeface="+mn-ea"/>
              </a:rPr>
              <a:t>Shell </a:t>
            </a:r>
            <a:r>
              <a:rPr lang="ko-KR" altLang="en-US" sz="1600" kern="0" dirty="0" smtClean="0">
                <a:latin typeface="+mn-ea"/>
              </a:rPr>
              <a:t>선택</a:t>
            </a:r>
            <a:endParaRPr lang="en-US" altLang="ko-KR" sz="1600" kern="0" dirty="0" smtClean="0">
              <a:latin typeface="+mn-ea"/>
            </a:endParaRPr>
          </a:p>
          <a:p>
            <a:pPr lvl="2" eaLnBrk="1" latinLnBrk="0" hangingPunct="1">
              <a:lnSpc>
                <a:spcPct val="90000"/>
              </a:lnSpc>
              <a:defRPr/>
            </a:pPr>
            <a:r>
              <a:rPr lang="en-US" altLang="ko-KR" sz="1200" kern="0" dirty="0" smtClean="0">
                <a:latin typeface="+mn-ea"/>
              </a:rPr>
              <a:t>Inner / Outer Amount</a:t>
            </a:r>
            <a:r>
              <a:rPr lang="ko-KR" altLang="en-US" sz="1200" kern="0" dirty="0" smtClean="0">
                <a:latin typeface="+mn-ea"/>
              </a:rPr>
              <a:t>에 각 </a:t>
            </a:r>
            <a:r>
              <a:rPr lang="en-US" altLang="ko-KR" sz="1200" kern="0" dirty="0" smtClean="0">
                <a:latin typeface="+mn-ea"/>
              </a:rPr>
              <a:t>3.0 </a:t>
            </a:r>
            <a:r>
              <a:rPr lang="ko-KR" altLang="en-US" sz="1200" kern="0" dirty="0" smtClean="0">
                <a:latin typeface="+mn-ea"/>
              </a:rPr>
              <a:t>입력</a:t>
            </a:r>
            <a:endParaRPr lang="en-US" altLang="ko-KR" sz="12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ko-KR" altLang="en-US" sz="1600" kern="0" dirty="0" smtClean="0">
                <a:latin typeface="+mn-ea"/>
              </a:rPr>
              <a:t>이름과 색상 변경 </a:t>
            </a:r>
            <a:r>
              <a:rPr lang="en-US" altLang="ko-KR" sz="1600" kern="0" dirty="0" smtClean="0">
                <a:latin typeface="+mn-ea"/>
              </a:rPr>
              <a:t>(A)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5303" y="12576"/>
            <a:ext cx="1598697" cy="339000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8144" y="2767263"/>
            <a:ext cx="1183010" cy="635320"/>
          </a:xfrm>
          <a:prstGeom prst="rect">
            <a:avLst/>
          </a:prstGeom>
        </p:spPr>
      </p:pic>
      <p:grpSp>
        <p:nvGrpSpPr>
          <p:cNvPr id="21" name="그룹 20"/>
          <p:cNvGrpSpPr/>
          <p:nvPr/>
        </p:nvGrpSpPr>
        <p:grpSpPr>
          <a:xfrm>
            <a:off x="1115616" y="3861048"/>
            <a:ext cx="3828703" cy="990600"/>
            <a:chOff x="0" y="4005064"/>
            <a:chExt cx="3828703" cy="990600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4005064"/>
              <a:ext cx="1752600" cy="990600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123728" y="4019351"/>
              <a:ext cx="1704975" cy="962025"/>
            </a:xfrm>
            <a:prstGeom prst="rect">
              <a:avLst/>
            </a:prstGeom>
          </p:spPr>
        </p:pic>
        <p:sp>
          <p:nvSpPr>
            <p:cNvPr id="20" name="오른쪽 화살표 19"/>
            <p:cNvSpPr/>
            <p:nvPr/>
          </p:nvSpPr>
          <p:spPr bwMode="auto">
            <a:xfrm>
              <a:off x="1475656" y="4293096"/>
              <a:ext cx="720080" cy="576064"/>
            </a:xfrm>
            <a:prstGeom prst="rightArrow">
              <a:avLst/>
            </a:prstGeom>
            <a:solidFill>
              <a:schemeClr val="accent1"/>
            </a:solidFill>
            <a:ln w="28575" cap="flat" cmpd="sng" algn="ctr">
              <a:solidFill>
                <a:schemeClr val="accent5">
                  <a:lumMod val="40000"/>
                  <a:lumOff val="6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1600" b="0" i="0" u="none" strike="noStrike" cap="none" normalizeH="0" baseline="0" dirty="0" smtClean="0">
                  <a:ln>
                    <a:noFill/>
                  </a:ln>
                  <a:solidFill>
                    <a:schemeClr val="accent3">
                      <a:lumMod val="95000"/>
                    </a:schemeClr>
                  </a:solidFill>
                  <a:effectLst/>
                  <a:latin typeface="+mj-lt"/>
                  <a:ea typeface="굴림" pitchFamily="50" charset="-127"/>
                </a:rPr>
                <a:t>(A)</a:t>
              </a:r>
              <a:endParaRPr kumimoji="0" lang="ko-KR" altLang="en-US" sz="1600" b="0" i="0" u="none" strike="noStrike" cap="none" normalizeH="0" baseline="0" dirty="0" smtClean="0">
                <a:ln>
                  <a:noFill/>
                </a:ln>
                <a:solidFill>
                  <a:schemeClr val="accent3">
                    <a:lumMod val="95000"/>
                  </a:schemeClr>
                </a:solidFill>
                <a:effectLst/>
                <a:latin typeface="+mj-lt"/>
                <a:ea typeface="굴림" pitchFamily="50" charset="-127"/>
              </a:endParaRPr>
            </a:p>
          </p:txBody>
        </p:sp>
      </p:grpSp>
      <p:pic>
        <p:nvPicPr>
          <p:cNvPr id="22" name="그림 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94347" y="3933056"/>
            <a:ext cx="1347185" cy="2639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768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ko-KR" altLang="en-US" sz="2800" dirty="0" smtClean="0"/>
              <a:t>흔들 목마 모델링</a:t>
            </a:r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-252536" y="1340768"/>
            <a:ext cx="9036496" cy="5053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lvl="1" eaLnBrk="1" latinLnBrk="0" hangingPunct="1">
              <a:lnSpc>
                <a:spcPct val="90000"/>
              </a:lnSpc>
              <a:defRPr/>
            </a:pPr>
            <a:r>
              <a:rPr lang="ko-KR" altLang="en-US" sz="1600" kern="0" dirty="0" smtClean="0">
                <a:latin typeface="+mn-ea"/>
              </a:rPr>
              <a:t>완성 내용을 그대로 둔 상태에서 이번에는</a:t>
            </a:r>
            <a:r>
              <a:rPr lang="en-US" altLang="ko-KR" sz="1600" kern="0" dirty="0" smtClean="0">
                <a:latin typeface="+mn-ea"/>
              </a:rPr>
              <a:t> Top View</a:t>
            </a:r>
            <a:r>
              <a:rPr lang="ko-KR" altLang="en-US" sz="1600" kern="0" dirty="0" smtClean="0">
                <a:latin typeface="+mn-ea"/>
              </a:rPr>
              <a:t>에서 </a:t>
            </a:r>
            <a:r>
              <a:rPr lang="en-US" altLang="ko-KR" sz="1600" kern="0" dirty="0" smtClean="0">
                <a:latin typeface="+mn-ea"/>
              </a:rPr>
              <a:t>Line</a:t>
            </a:r>
            <a:r>
              <a:rPr lang="ko-KR" altLang="en-US" sz="1600" kern="0" dirty="0" smtClean="0">
                <a:latin typeface="+mn-ea"/>
              </a:rPr>
              <a:t>으로 다음과 같이 안장 부분 작성 </a:t>
            </a:r>
            <a:r>
              <a:rPr lang="en-US" altLang="ko-KR" sz="1600" kern="0" dirty="0" smtClean="0">
                <a:latin typeface="+mn-ea"/>
              </a:rPr>
              <a:t/>
            </a:r>
            <a:br>
              <a:rPr lang="en-US" altLang="ko-KR" sz="1600" kern="0" dirty="0" smtClean="0">
                <a:latin typeface="+mn-ea"/>
              </a:rPr>
            </a:br>
            <a:r>
              <a:rPr lang="en-US" altLang="ko-KR" sz="1600" kern="0" dirty="0" smtClean="0">
                <a:latin typeface="+mn-ea"/>
              </a:rPr>
              <a:t>(</a:t>
            </a:r>
            <a:r>
              <a:rPr lang="ko-KR" altLang="en-US" sz="1600" kern="0" dirty="0" smtClean="0">
                <a:latin typeface="+mn-ea"/>
              </a:rPr>
              <a:t>상대적인 크기에</a:t>
            </a:r>
            <a:r>
              <a:rPr lang="en-US" altLang="ko-KR" sz="1600" kern="0" dirty="0" smtClean="0">
                <a:latin typeface="+mn-ea"/>
              </a:rPr>
              <a:t> </a:t>
            </a:r>
            <a:r>
              <a:rPr lang="ko-KR" altLang="en-US" sz="1600" kern="0" dirty="0" smtClean="0">
                <a:latin typeface="+mn-ea"/>
              </a:rPr>
              <a:t>주의</a:t>
            </a:r>
            <a:r>
              <a:rPr lang="en-US" altLang="ko-KR" sz="1600" kern="0" dirty="0" smtClean="0">
                <a:latin typeface="+mn-ea"/>
              </a:rPr>
              <a:t>!!!)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9712" y="2348880"/>
            <a:ext cx="5102324" cy="2338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407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ko-KR" altLang="en-US" sz="2800" dirty="0" smtClean="0"/>
              <a:t>흔들 목마 모델링</a:t>
            </a:r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0" y="1196752"/>
            <a:ext cx="9036496" cy="5053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eaLnBrk="1" latinLnBrk="0" hangingPunct="1">
              <a:lnSpc>
                <a:spcPct val="90000"/>
              </a:lnSpc>
              <a:defRPr/>
            </a:pPr>
            <a:r>
              <a:rPr lang="ko-KR" altLang="en-US" sz="2000" kern="0" dirty="0" smtClean="0">
                <a:latin typeface="+mn-ea"/>
              </a:rPr>
              <a:t>원으로 표시한 </a:t>
            </a:r>
            <a:r>
              <a:rPr lang="en-US" altLang="ko-KR" sz="2000" kern="0" dirty="0" smtClean="0">
                <a:latin typeface="+mn-ea"/>
              </a:rPr>
              <a:t>vertex</a:t>
            </a:r>
            <a:r>
              <a:rPr lang="ko-KR" altLang="en-US" sz="2000" kern="0" dirty="0" smtClean="0">
                <a:latin typeface="+mn-ea"/>
              </a:rPr>
              <a:t>에 </a:t>
            </a:r>
            <a:r>
              <a:rPr lang="en-US" altLang="ko-KR" sz="2000" kern="0" dirty="0" smtClean="0">
                <a:latin typeface="+mn-ea"/>
              </a:rPr>
              <a:t>Fillet </a:t>
            </a:r>
            <a:r>
              <a:rPr lang="ko-KR" altLang="en-US" sz="2000" kern="0" dirty="0" smtClean="0">
                <a:latin typeface="+mn-ea"/>
              </a:rPr>
              <a:t>적용해서 모서리를 둥글게 변경</a:t>
            </a:r>
            <a:endParaRPr lang="en-US" altLang="ko-KR" sz="20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en-US" altLang="ko-KR" sz="1600" kern="0" dirty="0">
                <a:latin typeface="+mn-ea"/>
              </a:rPr>
              <a:t>Modify       &gt; Selection</a:t>
            </a:r>
            <a:r>
              <a:rPr lang="ko-KR" altLang="en-US" sz="1600" kern="0" dirty="0">
                <a:latin typeface="+mn-ea"/>
              </a:rPr>
              <a:t>에서</a:t>
            </a:r>
            <a:r>
              <a:rPr lang="en-US" altLang="ko-KR" sz="1600" kern="0" dirty="0">
                <a:latin typeface="+mn-ea"/>
              </a:rPr>
              <a:t> vertex       </a:t>
            </a:r>
            <a:r>
              <a:rPr lang="ko-KR" altLang="en-US" sz="1600" kern="0" dirty="0" smtClean="0">
                <a:latin typeface="+mn-ea"/>
              </a:rPr>
              <a:t>선택</a:t>
            </a:r>
            <a:endParaRPr lang="en-US" altLang="ko-KR" sz="16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ko-KR" altLang="en-US" sz="1600" kern="0" dirty="0" smtClean="0">
                <a:latin typeface="+mn-ea"/>
              </a:rPr>
              <a:t>아래쪽으로 스크롤 한 후 </a:t>
            </a:r>
            <a:r>
              <a:rPr lang="en-US" altLang="ko-KR" sz="1600" kern="0" dirty="0" smtClean="0">
                <a:latin typeface="+mn-ea"/>
              </a:rPr>
              <a:t>Fillet </a:t>
            </a:r>
            <a:r>
              <a:rPr lang="ko-KR" altLang="en-US" sz="1600" kern="0" dirty="0" smtClean="0">
                <a:latin typeface="+mn-ea"/>
              </a:rPr>
              <a:t>선택</a:t>
            </a:r>
            <a:endParaRPr lang="en-US" altLang="ko-KR" sz="16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ko-KR" altLang="en-US" sz="1600" kern="0" dirty="0" smtClean="0">
                <a:latin typeface="+mn-ea"/>
              </a:rPr>
              <a:t>해당 </a:t>
            </a:r>
            <a:r>
              <a:rPr lang="en-US" altLang="ko-KR" sz="1600" kern="0" dirty="0" smtClean="0">
                <a:latin typeface="+mn-ea"/>
              </a:rPr>
              <a:t>vertex </a:t>
            </a:r>
            <a:r>
              <a:rPr lang="ko-KR" altLang="en-US" sz="1600" kern="0" dirty="0" smtClean="0">
                <a:latin typeface="+mn-ea"/>
              </a:rPr>
              <a:t>드래그해서 곡률 조정</a:t>
            </a:r>
            <a:r>
              <a:rPr lang="en-US" altLang="ko-KR" sz="1600" kern="0" dirty="0" smtClean="0">
                <a:latin typeface="+mn-ea"/>
              </a:rPr>
              <a:t> (A)</a:t>
            </a: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ko-KR" altLang="en-US" sz="1600" kern="0" dirty="0" smtClean="0">
                <a:latin typeface="+mn-ea"/>
              </a:rPr>
              <a:t>이름 변경 </a:t>
            </a:r>
            <a:r>
              <a:rPr lang="en-US" altLang="ko-KR" sz="1600" kern="0" dirty="0" smtClean="0">
                <a:latin typeface="+mn-ea"/>
              </a:rPr>
              <a:t>(B)</a:t>
            </a:r>
            <a:endParaRPr lang="en-US" altLang="ko-KR" sz="1600" kern="0" dirty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600" kern="0" dirty="0" smtClean="0"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3284985"/>
            <a:ext cx="4320480" cy="1980220"/>
          </a:xfrm>
          <a:prstGeom prst="rect">
            <a:avLst/>
          </a:prstGeom>
        </p:spPr>
      </p:pic>
      <p:sp>
        <p:nvSpPr>
          <p:cNvPr id="5" name="타원 4"/>
          <p:cNvSpPr/>
          <p:nvPr/>
        </p:nvSpPr>
        <p:spPr bwMode="auto">
          <a:xfrm>
            <a:off x="3674932" y="4705350"/>
            <a:ext cx="224613" cy="252027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0898" y="1545831"/>
            <a:ext cx="248028" cy="21602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65246" y="1576167"/>
            <a:ext cx="304800" cy="21907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24643" y="1634793"/>
            <a:ext cx="1485900" cy="132397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34099" y="3475405"/>
            <a:ext cx="3654350" cy="1404584"/>
          </a:xfrm>
          <a:prstGeom prst="rect">
            <a:avLst/>
          </a:prstGeom>
        </p:spPr>
      </p:pic>
      <p:sp>
        <p:nvSpPr>
          <p:cNvPr id="10" name="오른쪽 화살표 9"/>
          <p:cNvSpPr/>
          <p:nvPr/>
        </p:nvSpPr>
        <p:spPr bwMode="auto">
          <a:xfrm>
            <a:off x="4583559" y="4007446"/>
            <a:ext cx="720080" cy="576064"/>
          </a:xfrm>
          <a:prstGeom prst="rightArrow">
            <a:avLst/>
          </a:prstGeom>
          <a:solidFill>
            <a:schemeClr val="accent1"/>
          </a:solidFill>
          <a:ln w="28575" cap="flat" cmpd="sng" algn="ctr">
            <a:solidFill>
              <a:schemeClr val="accent5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600" b="0" i="0" u="none" strike="noStrike" cap="none" normalizeH="0" baseline="0" dirty="0" smtClean="0">
                <a:ln>
                  <a:noFill/>
                </a:ln>
                <a:solidFill>
                  <a:schemeClr val="accent3">
                    <a:lumMod val="95000"/>
                  </a:schemeClr>
                </a:solidFill>
                <a:effectLst/>
                <a:latin typeface="+mj-lt"/>
                <a:ea typeface="굴림" pitchFamily="50" charset="-127"/>
              </a:rPr>
              <a:t>(A)</a:t>
            </a:r>
            <a:endParaRPr kumimoji="0" lang="ko-KR" altLang="en-US" sz="1600" b="0" i="0" u="none" strike="noStrike" cap="none" normalizeH="0" baseline="0" dirty="0" smtClean="0">
              <a:ln>
                <a:noFill/>
              </a:ln>
              <a:solidFill>
                <a:schemeClr val="accent3">
                  <a:lumMod val="95000"/>
                </a:schemeClr>
              </a:solidFill>
              <a:effectLst/>
              <a:latin typeface="+mj-lt"/>
              <a:ea typeface="굴림" pitchFamily="50" charset="-127"/>
            </a:endParaRPr>
          </a:p>
        </p:txBody>
      </p:sp>
      <p:sp>
        <p:nvSpPr>
          <p:cNvPr id="11" name="타원 10"/>
          <p:cNvSpPr/>
          <p:nvPr/>
        </p:nvSpPr>
        <p:spPr bwMode="auto">
          <a:xfrm>
            <a:off x="8100392" y="4437112"/>
            <a:ext cx="648072" cy="442877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12" name="직사각형 11"/>
          <p:cNvSpPr/>
          <p:nvPr/>
        </p:nvSpPr>
        <p:spPr bwMode="auto">
          <a:xfrm>
            <a:off x="5940152" y="2209005"/>
            <a:ext cx="526139" cy="142549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50812" y="5696320"/>
            <a:ext cx="1743075" cy="676275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65021" y="5686795"/>
            <a:ext cx="1676400" cy="685800"/>
          </a:xfrm>
          <a:prstGeom prst="rect">
            <a:avLst/>
          </a:prstGeom>
        </p:spPr>
      </p:pic>
      <p:sp>
        <p:nvSpPr>
          <p:cNvPr id="15" name="오른쪽 화살표 14"/>
          <p:cNvSpPr/>
          <p:nvPr/>
        </p:nvSpPr>
        <p:spPr bwMode="auto">
          <a:xfrm>
            <a:off x="4596532" y="5673700"/>
            <a:ext cx="720080" cy="576064"/>
          </a:xfrm>
          <a:prstGeom prst="rightArrow">
            <a:avLst/>
          </a:prstGeom>
          <a:solidFill>
            <a:schemeClr val="accent1"/>
          </a:solidFill>
          <a:ln w="28575" cap="flat" cmpd="sng" algn="ctr">
            <a:solidFill>
              <a:schemeClr val="accent5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600" b="0" i="0" u="none" strike="noStrike" cap="none" normalizeH="0" baseline="0" dirty="0" smtClean="0">
                <a:ln>
                  <a:noFill/>
                </a:ln>
                <a:solidFill>
                  <a:schemeClr val="accent3">
                    <a:lumMod val="95000"/>
                  </a:schemeClr>
                </a:solidFill>
                <a:effectLst/>
                <a:latin typeface="+mj-lt"/>
                <a:ea typeface="굴림" pitchFamily="50" charset="-127"/>
              </a:rPr>
              <a:t>(B)</a:t>
            </a:r>
            <a:endParaRPr kumimoji="0" lang="ko-KR" altLang="en-US" sz="1600" b="0" i="0" u="none" strike="noStrike" cap="none" normalizeH="0" baseline="0" dirty="0" smtClean="0">
              <a:ln>
                <a:noFill/>
              </a:ln>
              <a:solidFill>
                <a:schemeClr val="accent3">
                  <a:lumMod val="95000"/>
                </a:schemeClr>
              </a:solidFill>
              <a:effectLst/>
              <a:latin typeface="+mj-lt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65096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ko-KR" altLang="en-US" sz="2800" dirty="0" smtClean="0"/>
              <a:t>흔들 목마 모델링</a:t>
            </a:r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0" y="1268760"/>
            <a:ext cx="9036496" cy="5053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lvl="1" eaLnBrk="1" latinLnBrk="0" hangingPunct="1">
              <a:lnSpc>
                <a:spcPct val="90000"/>
              </a:lnSpc>
              <a:defRPr/>
            </a:pPr>
            <a:r>
              <a:rPr lang="en-US" altLang="ko-KR" sz="1600" kern="0" dirty="0" smtClean="0">
                <a:latin typeface="+mn-ea"/>
              </a:rPr>
              <a:t>‘</a:t>
            </a:r>
            <a:r>
              <a:rPr lang="ko-KR" altLang="en-US" sz="1600" kern="0" dirty="0" smtClean="0">
                <a:latin typeface="+mn-ea"/>
              </a:rPr>
              <a:t>안장</a:t>
            </a:r>
            <a:r>
              <a:rPr lang="en-US" altLang="ko-KR" sz="1600" kern="0" dirty="0" smtClean="0">
                <a:latin typeface="+mn-ea"/>
              </a:rPr>
              <a:t>’ spline</a:t>
            </a:r>
            <a:r>
              <a:rPr lang="ko-KR" altLang="en-US" sz="1600" kern="0" dirty="0" smtClean="0">
                <a:latin typeface="+mn-ea"/>
              </a:rPr>
              <a:t>을 전체 선택한 후 마우스 오른쪽으로 클릭</a:t>
            </a:r>
            <a:r>
              <a:rPr lang="en-US" altLang="ko-KR" sz="1600" kern="0" dirty="0" smtClean="0">
                <a:latin typeface="+mn-ea"/>
              </a:rPr>
              <a:t>. Smooth </a:t>
            </a:r>
            <a:r>
              <a:rPr lang="ko-KR" altLang="en-US" sz="1600" kern="0" dirty="0" smtClean="0">
                <a:latin typeface="+mn-ea"/>
              </a:rPr>
              <a:t>적용 후 </a:t>
            </a:r>
            <a:r>
              <a:rPr lang="en-US" altLang="ko-KR" sz="1600" kern="0" dirty="0" err="1" smtClean="0">
                <a:latin typeface="+mn-ea"/>
              </a:rPr>
              <a:t>Besizer</a:t>
            </a:r>
            <a:r>
              <a:rPr lang="ko-KR" altLang="en-US" sz="1600" kern="0" dirty="0" smtClean="0">
                <a:latin typeface="+mn-ea"/>
              </a:rPr>
              <a:t>로 변경 </a:t>
            </a:r>
            <a:r>
              <a:rPr lang="en-US" altLang="ko-KR" sz="1600" kern="0" dirty="0" smtClean="0">
                <a:latin typeface="+mn-ea"/>
              </a:rPr>
              <a:t>(A)</a:t>
            </a:r>
          </a:p>
          <a:p>
            <a:pPr lvl="2" eaLnBrk="1" latinLnBrk="0" hangingPunct="1">
              <a:lnSpc>
                <a:spcPct val="90000"/>
              </a:lnSpc>
              <a:defRPr/>
            </a:pPr>
            <a:r>
              <a:rPr lang="ko-KR" altLang="en-US" sz="1200" kern="0" dirty="0" smtClean="0">
                <a:latin typeface="+mn-ea"/>
              </a:rPr>
              <a:t>이 때 여전히 </a:t>
            </a:r>
            <a:r>
              <a:rPr lang="en-US" altLang="ko-KR" sz="1200" kern="0" dirty="0" smtClean="0">
                <a:latin typeface="+mn-ea"/>
              </a:rPr>
              <a:t>Modifier</a:t>
            </a:r>
            <a:r>
              <a:rPr lang="ko-KR" altLang="en-US" sz="1200" kern="0" dirty="0" smtClean="0">
                <a:latin typeface="+mn-ea"/>
              </a:rPr>
              <a:t>의 </a:t>
            </a:r>
            <a:r>
              <a:rPr lang="en-US" altLang="ko-KR" sz="1200" kern="0" dirty="0" smtClean="0">
                <a:latin typeface="+mn-ea"/>
              </a:rPr>
              <a:t>Selection</a:t>
            </a:r>
            <a:r>
              <a:rPr lang="ko-KR" altLang="en-US" sz="1200" kern="0" dirty="0" smtClean="0">
                <a:latin typeface="+mn-ea"/>
              </a:rPr>
              <a:t>은 </a:t>
            </a:r>
            <a:r>
              <a:rPr lang="en-US" altLang="ko-KR" sz="1200" kern="0" dirty="0" smtClean="0">
                <a:latin typeface="+mn-ea"/>
              </a:rPr>
              <a:t>Vertex </a:t>
            </a:r>
            <a:r>
              <a:rPr lang="ko-KR" altLang="en-US" sz="1200" kern="0" dirty="0" smtClean="0">
                <a:latin typeface="+mn-ea"/>
              </a:rPr>
              <a:t>단위</a:t>
            </a:r>
            <a:endParaRPr lang="en-US" altLang="ko-KR" sz="12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ko-KR" altLang="en-US" sz="1600" kern="0" dirty="0" smtClean="0">
                <a:latin typeface="+mn-ea"/>
              </a:rPr>
              <a:t>이번에는</a:t>
            </a:r>
            <a:r>
              <a:rPr lang="en-US" altLang="ko-KR" sz="1600" kern="0" dirty="0" smtClean="0">
                <a:latin typeface="+mn-ea"/>
              </a:rPr>
              <a:t> Selection &gt; Spline </a:t>
            </a:r>
            <a:r>
              <a:rPr lang="ko-KR" altLang="en-US" sz="1600" kern="0" dirty="0" smtClean="0">
                <a:latin typeface="+mn-ea"/>
              </a:rPr>
              <a:t>선택              후 </a:t>
            </a:r>
            <a:r>
              <a:rPr lang="en-US" altLang="ko-KR" sz="1600" kern="0" dirty="0" smtClean="0">
                <a:latin typeface="+mn-ea"/>
              </a:rPr>
              <a:t>‘</a:t>
            </a:r>
            <a:r>
              <a:rPr lang="ko-KR" altLang="en-US" sz="1600" kern="0" dirty="0" smtClean="0">
                <a:latin typeface="+mn-ea"/>
              </a:rPr>
              <a:t>안장</a:t>
            </a:r>
            <a:r>
              <a:rPr lang="en-US" altLang="ko-KR" sz="1600" kern="0" dirty="0" smtClean="0">
                <a:latin typeface="+mn-ea"/>
              </a:rPr>
              <a:t>’ </a:t>
            </a:r>
            <a:r>
              <a:rPr lang="ko-KR" altLang="en-US" sz="1600" kern="0" dirty="0" smtClean="0">
                <a:latin typeface="+mn-ea"/>
              </a:rPr>
              <a:t>선택</a:t>
            </a:r>
            <a:endParaRPr lang="en-US" altLang="ko-KR" sz="16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en-US" altLang="ko-KR" sz="1600" kern="0" dirty="0" smtClean="0">
                <a:latin typeface="+mn-ea"/>
              </a:rPr>
              <a:t>Automatic Welding</a:t>
            </a:r>
            <a:r>
              <a:rPr lang="ko-KR" altLang="en-US" sz="1600" kern="0" dirty="0" smtClean="0">
                <a:latin typeface="+mn-ea"/>
              </a:rPr>
              <a:t>을 선택하고 아래 쪽에서 </a:t>
            </a:r>
            <a:r>
              <a:rPr lang="en-US" altLang="ko-KR" sz="1600" kern="0" dirty="0" smtClean="0">
                <a:latin typeface="+mn-ea"/>
              </a:rPr>
              <a:t>Mirror</a:t>
            </a:r>
            <a:r>
              <a:rPr lang="ko-KR" altLang="en-US" sz="1600" kern="0" dirty="0" smtClean="0">
                <a:latin typeface="+mn-ea"/>
              </a:rPr>
              <a:t>를 그림처럼 설정한 후</a:t>
            </a:r>
            <a:r>
              <a:rPr lang="en-US" altLang="ko-KR" sz="1600" kern="0" dirty="0" smtClean="0">
                <a:latin typeface="+mn-ea"/>
              </a:rPr>
              <a:t/>
            </a:r>
            <a:br>
              <a:rPr lang="en-US" altLang="ko-KR" sz="1600" kern="0" dirty="0" smtClean="0">
                <a:latin typeface="+mn-ea"/>
              </a:rPr>
            </a:br>
            <a:r>
              <a:rPr lang="en-US" altLang="ko-KR" sz="1600" kern="0" dirty="0" smtClean="0">
                <a:latin typeface="+mn-ea"/>
              </a:rPr>
              <a:t>Mirror </a:t>
            </a:r>
            <a:r>
              <a:rPr lang="ko-KR" altLang="en-US" sz="1600" kern="0" dirty="0" smtClean="0">
                <a:latin typeface="+mn-ea"/>
              </a:rPr>
              <a:t>단추 클릭</a:t>
            </a:r>
            <a:endParaRPr lang="en-US" altLang="ko-KR" sz="16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ko-KR" altLang="en-US" sz="1600" kern="0" dirty="0" smtClean="0">
                <a:latin typeface="+mn-ea"/>
              </a:rPr>
              <a:t>자동으로 연결 안될 경우 다음처럼 이동 후 각 끝점을 연결 </a:t>
            </a:r>
            <a:r>
              <a:rPr lang="en-US" altLang="ko-KR" sz="1600" kern="0" dirty="0" smtClean="0">
                <a:latin typeface="+mn-ea"/>
              </a:rPr>
              <a:t>(B)</a:t>
            </a:r>
          </a:p>
          <a:p>
            <a:pPr lvl="2" eaLnBrk="1" latinLnBrk="0" hangingPunct="1">
              <a:lnSpc>
                <a:spcPct val="90000"/>
              </a:lnSpc>
              <a:defRPr/>
            </a:pPr>
            <a:r>
              <a:rPr lang="en-US" altLang="ko-KR" sz="1200" kern="0" dirty="0" smtClean="0">
                <a:latin typeface="+mn-ea"/>
              </a:rPr>
              <a:t>Selection</a:t>
            </a:r>
            <a:r>
              <a:rPr lang="ko-KR" altLang="en-US" sz="1200" kern="0" dirty="0" smtClean="0">
                <a:latin typeface="+mn-ea"/>
              </a:rPr>
              <a:t>에서 </a:t>
            </a:r>
            <a:r>
              <a:rPr lang="en-US" altLang="ko-KR" sz="1200" kern="0" dirty="0" smtClean="0">
                <a:latin typeface="+mn-ea"/>
              </a:rPr>
              <a:t>Vertex </a:t>
            </a:r>
            <a:r>
              <a:rPr lang="ko-KR" altLang="en-US" sz="1200" kern="0" dirty="0" smtClean="0">
                <a:latin typeface="+mn-ea"/>
              </a:rPr>
              <a:t>선택</a:t>
            </a:r>
            <a:endParaRPr lang="en-US" altLang="ko-KR" sz="1200" kern="0" dirty="0" smtClean="0">
              <a:latin typeface="+mn-ea"/>
            </a:endParaRPr>
          </a:p>
          <a:p>
            <a:pPr lvl="2" eaLnBrk="1" latinLnBrk="0" hangingPunct="1">
              <a:lnSpc>
                <a:spcPct val="90000"/>
              </a:lnSpc>
              <a:defRPr/>
            </a:pPr>
            <a:r>
              <a:rPr lang="ko-KR" altLang="en-US" sz="1200" kern="0" dirty="0" smtClean="0">
                <a:latin typeface="+mn-ea"/>
              </a:rPr>
              <a:t>연결될 끝점을 함께 선택한 후 </a:t>
            </a:r>
            <a:r>
              <a:rPr lang="en-US" altLang="ko-KR" sz="1200" kern="0" dirty="0" smtClean="0">
                <a:latin typeface="+mn-ea"/>
              </a:rPr>
              <a:t>Weld </a:t>
            </a:r>
            <a:r>
              <a:rPr lang="ko-KR" altLang="en-US" sz="1200" kern="0" dirty="0" smtClean="0">
                <a:latin typeface="+mn-ea"/>
              </a:rPr>
              <a:t>클릭 </a:t>
            </a:r>
            <a:r>
              <a:rPr lang="en-US" altLang="ko-KR" sz="1200" kern="0" dirty="0" smtClean="0">
                <a:latin typeface="+mn-ea"/>
              </a:rPr>
              <a:t>(</a:t>
            </a:r>
            <a:r>
              <a:rPr lang="ko-KR" altLang="en-US" sz="1200" kern="0" dirty="0" smtClean="0">
                <a:latin typeface="+mn-ea"/>
              </a:rPr>
              <a:t>양쪽 각각 한 번 씩</a:t>
            </a:r>
            <a:r>
              <a:rPr lang="en-US" altLang="ko-KR" sz="1200" kern="0" dirty="0" smtClean="0">
                <a:latin typeface="+mn-ea"/>
              </a:rPr>
              <a:t>, </a:t>
            </a:r>
            <a:r>
              <a:rPr lang="ko-KR" altLang="en-US" sz="1200" kern="0" dirty="0" smtClean="0">
                <a:latin typeface="+mn-ea"/>
              </a:rPr>
              <a:t>총 </a:t>
            </a:r>
            <a:r>
              <a:rPr lang="en-US" altLang="ko-KR" sz="1200" kern="0" dirty="0" smtClean="0">
                <a:latin typeface="+mn-ea"/>
              </a:rPr>
              <a:t>2</a:t>
            </a:r>
            <a:r>
              <a:rPr lang="ko-KR" altLang="en-US" sz="1200" kern="0" dirty="0" smtClean="0">
                <a:latin typeface="+mn-ea"/>
              </a:rPr>
              <a:t>회</a:t>
            </a:r>
            <a:r>
              <a:rPr lang="en-US" altLang="ko-KR" sz="1200" kern="0" dirty="0" smtClean="0">
                <a:latin typeface="+mn-ea"/>
              </a:rPr>
              <a:t>)</a:t>
            </a:r>
          </a:p>
          <a:p>
            <a:pPr lvl="2" eaLnBrk="1" latinLnBrk="0" hangingPunct="1">
              <a:lnSpc>
                <a:spcPct val="90000"/>
              </a:lnSpc>
              <a:defRPr/>
            </a:pPr>
            <a:r>
              <a:rPr lang="ko-KR" altLang="en-US" sz="1200" kern="0" dirty="0" smtClean="0">
                <a:latin typeface="+mn-ea"/>
              </a:rPr>
              <a:t>너무 멀다면 이동 후 </a:t>
            </a:r>
            <a:r>
              <a:rPr lang="en-US" altLang="ko-KR" sz="1200" kern="0" dirty="0" smtClean="0">
                <a:latin typeface="+mn-ea"/>
              </a:rPr>
              <a:t>Weld (C) </a:t>
            </a:r>
            <a:r>
              <a:rPr lang="ko-KR" altLang="en-US" sz="1200" kern="0" dirty="0" smtClean="0">
                <a:latin typeface="+mn-ea"/>
              </a:rPr>
              <a:t>또는</a:t>
            </a:r>
            <a:r>
              <a:rPr lang="en-US" altLang="ko-KR" sz="1200" kern="0" dirty="0" smtClean="0">
                <a:latin typeface="+mn-ea"/>
              </a:rPr>
              <a:t> Weld </a:t>
            </a:r>
            <a:r>
              <a:rPr lang="ko-KR" altLang="en-US" sz="1200" kern="0" dirty="0" smtClean="0">
                <a:latin typeface="+mn-ea"/>
              </a:rPr>
              <a:t>값 증가 후 실행</a:t>
            </a:r>
            <a:endParaRPr lang="en-US" altLang="ko-KR" sz="12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600" kern="0" dirty="0" smtClean="0">
              <a:latin typeface="+mn-ea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546458" y="3482851"/>
            <a:ext cx="7943580" cy="1121455"/>
            <a:chOff x="188810" y="4802325"/>
            <a:chExt cx="7943580" cy="1121455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8810" y="4831363"/>
              <a:ext cx="3816424" cy="1063380"/>
            </a:xfrm>
            <a:prstGeom prst="rect">
              <a:avLst/>
            </a:prstGeom>
          </p:spPr>
        </p:pic>
        <p:sp>
          <p:nvSpPr>
            <p:cNvPr id="10" name="오른쪽 화살표 9"/>
            <p:cNvSpPr/>
            <p:nvPr/>
          </p:nvSpPr>
          <p:spPr bwMode="auto">
            <a:xfrm>
              <a:off x="3908200" y="5075021"/>
              <a:ext cx="720080" cy="576064"/>
            </a:xfrm>
            <a:prstGeom prst="rightArrow">
              <a:avLst/>
            </a:prstGeom>
            <a:solidFill>
              <a:schemeClr val="accent1"/>
            </a:solidFill>
            <a:ln w="28575" cap="flat" cmpd="sng" algn="ctr">
              <a:solidFill>
                <a:schemeClr val="accent5">
                  <a:lumMod val="40000"/>
                  <a:lumOff val="6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1600" b="0" i="0" u="none" strike="noStrike" cap="none" normalizeH="0" baseline="0" dirty="0" smtClean="0">
                  <a:ln>
                    <a:noFill/>
                  </a:ln>
                  <a:solidFill>
                    <a:schemeClr val="accent3">
                      <a:lumMod val="95000"/>
                    </a:schemeClr>
                  </a:solidFill>
                  <a:effectLst/>
                  <a:latin typeface="+mj-lt"/>
                  <a:ea typeface="굴림" pitchFamily="50" charset="-127"/>
                </a:rPr>
                <a:t>(A)</a:t>
              </a:r>
              <a:endParaRPr kumimoji="0" lang="ko-KR" altLang="en-US" sz="1600" b="0" i="0" u="none" strike="noStrike" cap="none" normalizeH="0" baseline="0" dirty="0" smtClean="0">
                <a:ln>
                  <a:noFill/>
                </a:ln>
                <a:solidFill>
                  <a:schemeClr val="accent3">
                    <a:lumMod val="95000"/>
                  </a:schemeClr>
                </a:solidFill>
                <a:effectLst/>
                <a:latin typeface="+mj-lt"/>
                <a:ea typeface="굴림" pitchFamily="50" charset="-127"/>
              </a:endParaRPr>
            </a:p>
          </p:txBody>
        </p:sp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78052" y="4802325"/>
              <a:ext cx="3554338" cy="1121455"/>
            </a:xfrm>
            <a:prstGeom prst="rect">
              <a:avLst/>
            </a:prstGeom>
          </p:spPr>
        </p:pic>
      </p:grpSp>
      <p:pic>
        <p:nvPicPr>
          <p:cNvPr id="17" name="그림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77343" y="1772816"/>
            <a:ext cx="685828" cy="233988"/>
          </a:xfrm>
          <a:prstGeom prst="rect">
            <a:avLst/>
          </a:prstGeom>
        </p:spPr>
      </p:pic>
      <p:grpSp>
        <p:nvGrpSpPr>
          <p:cNvPr id="19" name="그룹 18"/>
          <p:cNvGrpSpPr/>
          <p:nvPr/>
        </p:nvGrpSpPr>
        <p:grpSpPr>
          <a:xfrm>
            <a:off x="7343154" y="1673430"/>
            <a:ext cx="1514475" cy="714375"/>
            <a:chOff x="7092280" y="1772816"/>
            <a:chExt cx="1514475" cy="714375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092280" y="1772816"/>
              <a:ext cx="1514475" cy="714375"/>
            </a:xfrm>
            <a:prstGeom prst="rect">
              <a:avLst/>
            </a:prstGeom>
          </p:spPr>
        </p:pic>
        <p:sp>
          <p:nvSpPr>
            <p:cNvPr id="12" name="직사각형 11"/>
            <p:cNvSpPr/>
            <p:nvPr/>
          </p:nvSpPr>
          <p:spPr bwMode="auto">
            <a:xfrm>
              <a:off x="7145755" y="1972638"/>
              <a:ext cx="1207670" cy="189537"/>
            </a:xfrm>
            <a:prstGeom prst="rect">
              <a:avLst/>
            </a:pr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굴림" pitchFamily="50" charset="-127"/>
              </a:endParaRPr>
            </a:p>
          </p:txBody>
        </p:sp>
      </p:grpSp>
      <p:pic>
        <p:nvPicPr>
          <p:cNvPr id="20" name="그림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43154" y="2425863"/>
            <a:ext cx="1543050" cy="581025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 bwMode="auto">
          <a:xfrm>
            <a:off x="7391882" y="2657067"/>
            <a:ext cx="636502" cy="349822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21" name="타원 20"/>
          <p:cNvSpPr/>
          <p:nvPr/>
        </p:nvSpPr>
        <p:spPr bwMode="auto">
          <a:xfrm>
            <a:off x="8260242" y="2451750"/>
            <a:ext cx="283683" cy="349822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65514" y="2768773"/>
            <a:ext cx="690534" cy="238115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3528" y="5171866"/>
            <a:ext cx="2606632" cy="1345937"/>
          </a:xfrm>
          <a:prstGeom prst="rect">
            <a:avLst/>
          </a:prstGeom>
        </p:spPr>
      </p:pic>
      <p:sp>
        <p:nvSpPr>
          <p:cNvPr id="24" name="타원 23"/>
          <p:cNvSpPr/>
          <p:nvPr/>
        </p:nvSpPr>
        <p:spPr bwMode="auto">
          <a:xfrm>
            <a:off x="2627784" y="5669923"/>
            <a:ext cx="302376" cy="349822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26" name="타원 25"/>
          <p:cNvSpPr/>
          <p:nvPr/>
        </p:nvSpPr>
        <p:spPr bwMode="auto">
          <a:xfrm>
            <a:off x="827584" y="5648169"/>
            <a:ext cx="302376" cy="349822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078012" y="4901687"/>
            <a:ext cx="970317" cy="1692781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566421" y="4895354"/>
            <a:ext cx="1132334" cy="1622449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89538" y="4696027"/>
            <a:ext cx="1543050" cy="361950"/>
          </a:xfrm>
          <a:prstGeom prst="rect">
            <a:avLst/>
          </a:prstGeom>
        </p:spPr>
      </p:pic>
      <p:sp>
        <p:nvSpPr>
          <p:cNvPr id="30" name="오른쪽 화살표 29"/>
          <p:cNvSpPr/>
          <p:nvPr/>
        </p:nvSpPr>
        <p:spPr bwMode="auto">
          <a:xfrm>
            <a:off x="4959103" y="5503537"/>
            <a:ext cx="720080" cy="576064"/>
          </a:xfrm>
          <a:prstGeom prst="rightArrow">
            <a:avLst/>
          </a:prstGeom>
          <a:solidFill>
            <a:schemeClr val="accent1"/>
          </a:solidFill>
          <a:ln w="28575" cap="flat" cmpd="sng" algn="ctr">
            <a:solidFill>
              <a:schemeClr val="accent5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600" b="0" i="0" u="none" strike="noStrike" cap="none" normalizeH="0" baseline="0" dirty="0" smtClean="0">
                <a:ln>
                  <a:noFill/>
                </a:ln>
                <a:solidFill>
                  <a:schemeClr val="accent3">
                    <a:lumMod val="95000"/>
                  </a:schemeClr>
                </a:solidFill>
                <a:effectLst/>
                <a:latin typeface="+mj-lt"/>
                <a:ea typeface="굴림" pitchFamily="50" charset="-127"/>
              </a:rPr>
              <a:t>(C)</a:t>
            </a:r>
            <a:endParaRPr kumimoji="0" lang="ko-KR" altLang="en-US" sz="1600" b="0" i="0" u="none" strike="noStrike" cap="none" normalizeH="0" baseline="0" dirty="0" smtClean="0">
              <a:ln>
                <a:noFill/>
              </a:ln>
              <a:solidFill>
                <a:schemeClr val="accent3">
                  <a:lumMod val="95000"/>
                </a:schemeClr>
              </a:solidFill>
              <a:effectLst/>
              <a:latin typeface="+mj-lt"/>
              <a:ea typeface="굴림" pitchFamily="50" charset="-127"/>
            </a:endParaRPr>
          </a:p>
        </p:txBody>
      </p:sp>
      <p:sp>
        <p:nvSpPr>
          <p:cNvPr id="31" name="직사각형 30"/>
          <p:cNvSpPr/>
          <p:nvPr/>
        </p:nvSpPr>
        <p:spPr bwMode="auto">
          <a:xfrm>
            <a:off x="457831" y="5249071"/>
            <a:ext cx="520941" cy="288582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accent5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r>
              <a:rPr lang="en-US" altLang="ko-KR" sz="1600" dirty="0">
                <a:solidFill>
                  <a:schemeClr val="accent3">
                    <a:lumMod val="95000"/>
                  </a:schemeClr>
                </a:solidFill>
                <a:latin typeface="+mj-lt"/>
                <a:ea typeface="굴림" pitchFamily="50" charset="-127"/>
              </a:rPr>
              <a:t>B</a:t>
            </a:r>
            <a:endParaRPr lang="ko-KR" altLang="en-US" sz="1600" dirty="0">
              <a:solidFill>
                <a:schemeClr val="accent3">
                  <a:lumMod val="95000"/>
                </a:schemeClr>
              </a:solidFill>
              <a:latin typeface="+mj-lt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91825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ko-KR" dirty="0" smtClean="0"/>
              <a:t>Extrude Modifier</a:t>
            </a:r>
            <a:endParaRPr lang="ko-KR" altLang="en-US" dirty="0" smtClean="0"/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18331" y="1196752"/>
            <a:ext cx="9036496" cy="5053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eaLnBrk="1" latinLnBrk="0" hangingPunct="1">
              <a:lnSpc>
                <a:spcPct val="90000"/>
              </a:lnSpc>
              <a:defRPr/>
            </a:pPr>
            <a:r>
              <a:rPr lang="en-US" altLang="ko-KR" sz="2000" dirty="0"/>
              <a:t>Extrude </a:t>
            </a:r>
            <a:r>
              <a:rPr lang="ko-KR" altLang="en-US" sz="2000" dirty="0" smtClean="0"/>
              <a:t>매개변수</a:t>
            </a:r>
            <a:endParaRPr lang="en-US" altLang="ko-KR" sz="1600" kern="0" dirty="0" smtClean="0"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0836" y="1700808"/>
            <a:ext cx="1657350" cy="3086100"/>
          </a:xfrm>
          <a:prstGeom prst="rect">
            <a:avLst/>
          </a:prstGeom>
        </p:spPr>
      </p:pic>
      <p:sp>
        <p:nvSpPr>
          <p:cNvPr id="9" name="타원형 설명선 8"/>
          <p:cNvSpPr/>
          <p:nvPr/>
        </p:nvSpPr>
        <p:spPr bwMode="auto">
          <a:xfrm>
            <a:off x="166034" y="1844824"/>
            <a:ext cx="2447511" cy="504056"/>
          </a:xfrm>
          <a:prstGeom prst="wedgeEllipseCallout">
            <a:avLst>
              <a:gd name="adj1" fmla="val 107777"/>
              <a:gd name="adj2" fmla="val -766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050" b="1" i="0" u="none" strike="noStrike" normalizeH="0" baseline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</a:rPr>
              <a:t>돌출 시킬 두께</a:t>
            </a:r>
          </a:p>
        </p:txBody>
      </p:sp>
      <p:sp>
        <p:nvSpPr>
          <p:cNvPr id="10" name="타원형 설명선 9"/>
          <p:cNvSpPr/>
          <p:nvPr/>
        </p:nvSpPr>
        <p:spPr bwMode="auto">
          <a:xfrm>
            <a:off x="186250" y="2348880"/>
            <a:ext cx="2447511" cy="504056"/>
          </a:xfrm>
          <a:prstGeom prst="wedgeEllipseCallout">
            <a:avLst>
              <a:gd name="adj1" fmla="val 104041"/>
              <a:gd name="adj2" fmla="val -53677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050" b="1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</a:rPr>
              <a:t>두께 적용 방향으로 생성할 마디</a:t>
            </a:r>
            <a:r>
              <a:rPr lang="en-US" altLang="ko-KR" sz="1050" b="1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</a:rPr>
              <a:t>(segment) </a:t>
            </a:r>
            <a:r>
              <a:rPr lang="ko-KR" altLang="en-US" sz="1050" b="1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</a:rPr>
              <a:t>개수</a:t>
            </a:r>
            <a:endParaRPr kumimoji="0" lang="ko-KR" altLang="en-US" sz="1050" b="1" i="0" u="none" strike="noStrike" normalizeH="0" baseline="0" dirty="0" smtClean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+mn-ea"/>
            </a:endParaRPr>
          </a:p>
        </p:txBody>
      </p:sp>
      <p:sp>
        <p:nvSpPr>
          <p:cNvPr id="11" name="타원형 설명선 10"/>
          <p:cNvSpPr/>
          <p:nvPr/>
        </p:nvSpPr>
        <p:spPr bwMode="auto">
          <a:xfrm>
            <a:off x="6286678" y="1988840"/>
            <a:ext cx="2447511" cy="504056"/>
          </a:xfrm>
          <a:prstGeom prst="wedgeEllipseCallout">
            <a:avLst>
              <a:gd name="adj1" fmla="val -105800"/>
              <a:gd name="adj2" fmla="val 76332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050" b="1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</a:rPr>
              <a:t>Check: </a:t>
            </a:r>
            <a:r>
              <a:rPr lang="ko-KR" altLang="en-US" sz="1050" b="1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</a:rPr>
              <a:t>시작하는 면 막기</a:t>
            </a:r>
            <a:endParaRPr kumimoji="0" lang="ko-KR" altLang="en-US" sz="1050" b="1" i="0" u="none" strike="noStrike" normalizeH="0" baseline="0" dirty="0" smtClean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+mn-ea"/>
            </a:endParaRPr>
          </a:p>
        </p:txBody>
      </p:sp>
      <p:sp>
        <p:nvSpPr>
          <p:cNvPr id="16" name="타원형 설명선 15"/>
          <p:cNvSpPr/>
          <p:nvPr/>
        </p:nvSpPr>
        <p:spPr bwMode="auto">
          <a:xfrm>
            <a:off x="6387842" y="2492896"/>
            <a:ext cx="2447511" cy="504056"/>
          </a:xfrm>
          <a:prstGeom prst="wedgeEllipseCallout">
            <a:avLst>
              <a:gd name="adj1" fmla="val -112026"/>
              <a:gd name="adj2" fmla="val 14351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050" b="1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</a:rPr>
              <a:t>Check: </a:t>
            </a:r>
            <a:r>
              <a:rPr lang="ko-KR" altLang="en-US" sz="1050" b="1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</a:rPr>
              <a:t>끝나는 면 막기</a:t>
            </a:r>
            <a:endParaRPr kumimoji="0" lang="ko-KR" altLang="en-US" sz="1050" b="1" i="0" u="none" strike="noStrike" normalizeH="0" baseline="0" dirty="0" smtClean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+mn-ea"/>
            </a:endParaRPr>
          </a:p>
        </p:txBody>
      </p:sp>
      <p:sp>
        <p:nvSpPr>
          <p:cNvPr id="18" name="타원형 설명선 17"/>
          <p:cNvSpPr/>
          <p:nvPr/>
        </p:nvSpPr>
        <p:spPr bwMode="auto">
          <a:xfrm>
            <a:off x="1043608" y="3219202"/>
            <a:ext cx="2447511" cy="504056"/>
          </a:xfrm>
          <a:prstGeom prst="wedgeEllipseCallout">
            <a:avLst>
              <a:gd name="adj1" fmla="val 78512"/>
              <a:gd name="adj2" fmla="val -88447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050" b="1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</a:rPr>
              <a:t>Morphing </a:t>
            </a:r>
            <a:r>
              <a:rPr lang="ko-KR" altLang="en-US" sz="1050" b="1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</a:rPr>
              <a:t>애니메이션에 적용</a:t>
            </a:r>
            <a:endParaRPr kumimoji="0" lang="ko-KR" altLang="en-US" sz="1050" b="1" i="0" u="none" strike="noStrike" normalizeH="0" baseline="0" dirty="0" smtClean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+mn-ea"/>
            </a:endParaRPr>
          </a:p>
        </p:txBody>
      </p:sp>
      <p:sp>
        <p:nvSpPr>
          <p:cNvPr id="19" name="타원형 설명선 18"/>
          <p:cNvSpPr/>
          <p:nvPr/>
        </p:nvSpPr>
        <p:spPr bwMode="auto">
          <a:xfrm>
            <a:off x="6286677" y="3032956"/>
            <a:ext cx="2447511" cy="504056"/>
          </a:xfrm>
          <a:prstGeom prst="wedgeEllipseCallout">
            <a:avLst>
              <a:gd name="adj1" fmla="val -98950"/>
              <a:gd name="adj2" fmla="val -58212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050" b="1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</a:rPr>
              <a:t>뚜껑</a:t>
            </a:r>
            <a:r>
              <a:rPr lang="en-US" altLang="ko-KR" sz="1050" b="1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</a:rPr>
              <a:t>(Cap)</a:t>
            </a:r>
            <a:r>
              <a:rPr lang="ko-KR" altLang="en-US" sz="1050" b="1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</a:rPr>
              <a:t>을 눈금 구조로 수정할 때 사용</a:t>
            </a:r>
            <a:endParaRPr kumimoji="0" lang="ko-KR" altLang="en-US" sz="1050" b="1" i="0" u="none" strike="noStrike" normalizeH="0" baseline="0" dirty="0" smtClean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+mn-ea"/>
            </a:endParaRPr>
          </a:p>
        </p:txBody>
      </p:sp>
      <p:sp>
        <p:nvSpPr>
          <p:cNvPr id="21" name="타원형 설명선 20"/>
          <p:cNvSpPr/>
          <p:nvPr/>
        </p:nvSpPr>
        <p:spPr bwMode="auto">
          <a:xfrm>
            <a:off x="371719" y="3875705"/>
            <a:ext cx="2447511" cy="504056"/>
          </a:xfrm>
          <a:prstGeom prst="wedgeEllipseCallout">
            <a:avLst>
              <a:gd name="adj1" fmla="val 108089"/>
              <a:gd name="adj2" fmla="val -148916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050" b="1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</a:rPr>
              <a:t>Patch </a:t>
            </a:r>
            <a:r>
              <a:rPr lang="ko-KR" altLang="en-US" sz="1050" b="1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</a:rPr>
              <a:t>기능이 가능한 </a:t>
            </a:r>
            <a:r>
              <a:rPr lang="en-US" altLang="ko-KR" sz="1050" b="1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</a:rPr>
              <a:t>object</a:t>
            </a:r>
            <a:r>
              <a:rPr lang="ko-KR" altLang="en-US" sz="1050" b="1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</a:rPr>
              <a:t>로 생성</a:t>
            </a:r>
            <a:r>
              <a:rPr lang="en-US" altLang="ko-KR" sz="1050" b="1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</a:rPr>
              <a:t>(Edit Patch</a:t>
            </a:r>
            <a:r>
              <a:rPr lang="ko-KR" altLang="en-US" sz="1050" b="1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</a:rPr>
              <a:t>에서 수정</a:t>
            </a:r>
            <a:r>
              <a:rPr lang="en-US" altLang="ko-KR" sz="1050" b="1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</a:rPr>
              <a:t>)</a:t>
            </a:r>
            <a:endParaRPr kumimoji="0" lang="ko-KR" altLang="en-US" sz="1050" b="1" i="0" u="none" strike="noStrike" normalizeH="0" baseline="0" dirty="0" smtClean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+mn-ea"/>
            </a:endParaRPr>
          </a:p>
        </p:txBody>
      </p:sp>
      <p:sp>
        <p:nvSpPr>
          <p:cNvPr id="22" name="타원형 설명선 21"/>
          <p:cNvSpPr/>
          <p:nvPr/>
        </p:nvSpPr>
        <p:spPr bwMode="auto">
          <a:xfrm>
            <a:off x="5878389" y="3573016"/>
            <a:ext cx="2447511" cy="504056"/>
          </a:xfrm>
          <a:prstGeom prst="wedgeEllipseCallout">
            <a:avLst>
              <a:gd name="adj1" fmla="val -98950"/>
              <a:gd name="adj2" fmla="val -58212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050" b="1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</a:rPr>
              <a:t>Mesh</a:t>
            </a:r>
            <a:r>
              <a:rPr lang="ko-KR" altLang="en-US" sz="1050" b="1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</a:rPr>
              <a:t> 구조 생성 </a:t>
            </a:r>
            <a:r>
              <a:rPr lang="en-US" altLang="ko-KR" sz="1050" b="1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</a:rPr>
              <a:t>-&gt; Edit Mesh (Modifier)</a:t>
            </a:r>
            <a:r>
              <a:rPr lang="ko-KR" altLang="en-US" sz="1050" b="1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</a:rPr>
              <a:t>에서 수정</a:t>
            </a:r>
            <a:r>
              <a:rPr lang="en-US" altLang="ko-KR" sz="1050" b="1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</a:rPr>
              <a:t>. </a:t>
            </a:r>
            <a:r>
              <a:rPr lang="ko-KR" altLang="en-US" sz="1050" b="1" dirty="0" smtClean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</a:rPr>
              <a:t>보통 이 구조 사용</a:t>
            </a:r>
            <a:endParaRPr kumimoji="0" lang="ko-KR" altLang="en-US" sz="1050" b="1" i="0" u="none" strike="noStrike" normalizeH="0" baseline="0" dirty="0" smtClean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+mn-ea"/>
            </a:endParaRPr>
          </a:p>
        </p:txBody>
      </p:sp>
      <p:sp>
        <p:nvSpPr>
          <p:cNvPr id="23" name="타원형 설명선 22"/>
          <p:cNvSpPr/>
          <p:nvPr/>
        </p:nvSpPr>
        <p:spPr bwMode="auto">
          <a:xfrm>
            <a:off x="371718" y="4410641"/>
            <a:ext cx="2447511" cy="504056"/>
          </a:xfrm>
          <a:prstGeom prst="wedgeEllipseCallout">
            <a:avLst>
              <a:gd name="adj1" fmla="val 109257"/>
              <a:gd name="adj2" fmla="val -186709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050" b="1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</a:rPr>
              <a:t>Spline</a:t>
            </a:r>
            <a:r>
              <a:rPr lang="ko-KR" altLang="en-US" sz="1050" b="1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</a:rPr>
              <a:t>의 표면 </a:t>
            </a:r>
            <a:r>
              <a:rPr lang="ko-KR" altLang="en-US" sz="1050" b="1" dirty="0" err="1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</a:rPr>
              <a:t>확장형인</a:t>
            </a:r>
            <a:r>
              <a:rPr lang="ko-KR" altLang="en-US" sz="1050" b="1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</a:rPr>
              <a:t> </a:t>
            </a:r>
            <a:r>
              <a:rPr lang="en-US" altLang="ko-KR" sz="1050" b="1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</a:rPr>
              <a:t>NURBS</a:t>
            </a:r>
            <a:r>
              <a:rPr lang="ko-KR" altLang="en-US" sz="1050" b="1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</a:rPr>
              <a:t>로 생성</a:t>
            </a:r>
            <a:endParaRPr kumimoji="0" lang="ko-KR" altLang="en-US" sz="1050" b="1" i="0" u="none" strike="noStrike" normalizeH="0" baseline="0" dirty="0" smtClean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+mn-ea"/>
            </a:endParaRPr>
          </a:p>
        </p:txBody>
      </p:sp>
      <p:sp>
        <p:nvSpPr>
          <p:cNvPr id="24" name="타원형 설명선 23"/>
          <p:cNvSpPr/>
          <p:nvPr/>
        </p:nvSpPr>
        <p:spPr bwMode="auto">
          <a:xfrm>
            <a:off x="6582776" y="4534880"/>
            <a:ext cx="2447511" cy="504056"/>
          </a:xfrm>
          <a:prstGeom prst="wedgeEllipseCallout">
            <a:avLst>
              <a:gd name="adj1" fmla="val -105955"/>
              <a:gd name="adj2" fmla="val -158365"/>
            </a:avLst>
          </a:prstGeom>
          <a:ln>
            <a:solidFill>
              <a:schemeClr val="bg2">
                <a:lumMod val="40000"/>
                <a:lumOff val="6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050" b="1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</a:rPr>
              <a:t>Mapping Coordinates </a:t>
            </a:r>
            <a:r>
              <a:rPr lang="ko-KR" altLang="en-US" sz="1050" b="1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</a:rPr>
              <a:t>생성</a:t>
            </a:r>
            <a:endParaRPr kumimoji="0" lang="ko-KR" altLang="en-US" sz="1050" b="1" i="0" u="none" strike="noStrike" normalizeH="0" baseline="0" dirty="0" smtClean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+mn-ea"/>
            </a:endParaRPr>
          </a:p>
        </p:txBody>
      </p:sp>
      <p:sp>
        <p:nvSpPr>
          <p:cNvPr id="25" name="타원형 설명선 24"/>
          <p:cNvSpPr/>
          <p:nvPr/>
        </p:nvSpPr>
        <p:spPr bwMode="auto">
          <a:xfrm>
            <a:off x="6551497" y="5134161"/>
            <a:ext cx="2447511" cy="504056"/>
          </a:xfrm>
          <a:prstGeom prst="wedgeEllipseCallout">
            <a:avLst>
              <a:gd name="adj1" fmla="val -113349"/>
              <a:gd name="adj2" fmla="val -252848"/>
            </a:avLst>
          </a:prstGeom>
          <a:ln>
            <a:solidFill>
              <a:schemeClr val="bg2">
                <a:lumMod val="40000"/>
                <a:lumOff val="6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050" b="1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</a:rPr>
              <a:t>실측 단위로 생성한 </a:t>
            </a:r>
            <a:r>
              <a:rPr lang="en-US" altLang="ko-KR" sz="1050" b="1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</a:rPr>
              <a:t>object</a:t>
            </a:r>
            <a:r>
              <a:rPr lang="ko-KR" altLang="en-US" sz="1050" b="1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</a:rPr>
              <a:t>에 실제 크기의 </a:t>
            </a:r>
            <a:r>
              <a:rPr lang="en-US" altLang="ko-KR" sz="1050" b="1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</a:rPr>
              <a:t>map </a:t>
            </a:r>
            <a:r>
              <a:rPr lang="ko-KR" altLang="en-US" sz="1050" b="1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</a:rPr>
              <a:t>적용</a:t>
            </a:r>
            <a:endParaRPr kumimoji="0" lang="ko-KR" altLang="en-US" sz="1050" b="1" i="0" u="none" strike="noStrike" normalizeH="0" baseline="0" dirty="0" smtClean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+mn-ea"/>
            </a:endParaRPr>
          </a:p>
        </p:txBody>
      </p:sp>
      <p:sp>
        <p:nvSpPr>
          <p:cNvPr id="26" name="타원형 설명선 25"/>
          <p:cNvSpPr/>
          <p:nvPr/>
        </p:nvSpPr>
        <p:spPr bwMode="auto">
          <a:xfrm>
            <a:off x="6336711" y="5793321"/>
            <a:ext cx="2447511" cy="504056"/>
          </a:xfrm>
          <a:prstGeom prst="wedgeEllipseCallout">
            <a:avLst>
              <a:gd name="adj1" fmla="val -111403"/>
              <a:gd name="adj2" fmla="val -345442"/>
            </a:avLst>
          </a:prstGeom>
          <a:ln>
            <a:solidFill>
              <a:schemeClr val="bg2">
                <a:lumMod val="40000"/>
                <a:lumOff val="6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050" b="1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</a:rPr>
              <a:t>재질 </a:t>
            </a:r>
            <a:r>
              <a:rPr lang="en-US" altLang="ko-KR" sz="1050" b="1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</a:rPr>
              <a:t>ID </a:t>
            </a:r>
            <a:r>
              <a:rPr lang="ko-KR" altLang="en-US" sz="1050" b="1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</a:rPr>
              <a:t>적용</a:t>
            </a:r>
            <a:endParaRPr kumimoji="0" lang="ko-KR" altLang="en-US" sz="1050" b="1" i="0" u="none" strike="noStrike" normalizeH="0" baseline="0" dirty="0" smtClean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+mn-ea"/>
            </a:endParaRPr>
          </a:p>
        </p:txBody>
      </p:sp>
      <p:sp>
        <p:nvSpPr>
          <p:cNvPr id="28" name="타원형 설명선 27"/>
          <p:cNvSpPr/>
          <p:nvPr/>
        </p:nvSpPr>
        <p:spPr bwMode="auto">
          <a:xfrm>
            <a:off x="4427984" y="6146760"/>
            <a:ext cx="2447511" cy="504056"/>
          </a:xfrm>
          <a:prstGeom prst="wedgeEllipseCallout">
            <a:avLst>
              <a:gd name="adj1" fmla="val -40963"/>
              <a:gd name="adj2" fmla="val -385125"/>
            </a:avLst>
          </a:prstGeom>
          <a:ln>
            <a:solidFill>
              <a:schemeClr val="bg2">
                <a:lumMod val="40000"/>
                <a:lumOff val="6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050" b="1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</a:rPr>
              <a:t>Shape</a:t>
            </a:r>
            <a:r>
              <a:rPr lang="ko-KR" altLang="en-US" sz="1050" b="1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</a:rPr>
              <a:t>에서 적용된 </a:t>
            </a:r>
            <a:r>
              <a:rPr lang="en-US" altLang="ko-KR" sz="1050" b="1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</a:rPr>
              <a:t>ID</a:t>
            </a:r>
            <a:r>
              <a:rPr lang="ko-KR" altLang="en-US" sz="1050" b="1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</a:rPr>
              <a:t>를 이 </a:t>
            </a:r>
            <a:r>
              <a:rPr lang="en-US" altLang="ko-KR" sz="1050" b="1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</a:rPr>
              <a:t>object</a:t>
            </a:r>
            <a:r>
              <a:rPr lang="ko-KR" altLang="en-US" sz="1050" b="1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</a:rPr>
              <a:t>에 적용</a:t>
            </a:r>
            <a:endParaRPr kumimoji="0" lang="ko-KR" altLang="en-US" sz="1050" b="1" i="0" u="none" strike="noStrike" normalizeH="0" baseline="0" dirty="0" smtClean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+mn-ea"/>
            </a:endParaRPr>
          </a:p>
        </p:txBody>
      </p:sp>
      <p:sp>
        <p:nvSpPr>
          <p:cNvPr id="29" name="타원형 설명선 28"/>
          <p:cNvSpPr/>
          <p:nvPr/>
        </p:nvSpPr>
        <p:spPr bwMode="auto">
          <a:xfrm>
            <a:off x="186250" y="5330202"/>
            <a:ext cx="2447511" cy="504056"/>
          </a:xfrm>
          <a:prstGeom prst="wedgeEllipseCallout">
            <a:avLst>
              <a:gd name="adj1" fmla="val 109257"/>
              <a:gd name="adj2" fmla="val -186709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050" b="1" i="0" u="none" strike="noStrike" normalizeH="0" baseline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</a:rPr>
              <a:t>Shade </a:t>
            </a:r>
            <a:r>
              <a:rPr kumimoji="0" lang="ko-KR" altLang="en-US" sz="1050" b="1" i="0" u="none" strike="noStrike" normalizeH="0" baseline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</a:rPr>
              <a:t>모드에서 면을 부드럽게 표시</a:t>
            </a:r>
          </a:p>
        </p:txBody>
      </p:sp>
    </p:spTree>
    <p:extLst>
      <p:ext uri="{BB962C8B-B14F-4D97-AF65-F5344CB8AC3E}">
        <p14:creationId xmlns:p14="http://schemas.microsoft.com/office/powerpoint/2010/main" val="2174433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ko-KR" altLang="en-US" sz="2800" dirty="0" smtClean="0"/>
              <a:t>흔들 목마 모델링</a:t>
            </a:r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0" y="1268760"/>
            <a:ext cx="9036496" cy="5053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lvl="1" eaLnBrk="1" latinLnBrk="0" hangingPunct="1">
              <a:lnSpc>
                <a:spcPct val="90000"/>
              </a:lnSpc>
              <a:defRPr/>
            </a:pPr>
            <a:r>
              <a:rPr lang="ko-KR" altLang="en-US" sz="1600" kern="0" dirty="0" smtClean="0">
                <a:latin typeface="+mn-ea"/>
              </a:rPr>
              <a:t>세부적인 조정이 필요하다면 지금까지 배운 방법을 활용해서 수정</a:t>
            </a:r>
            <a:endParaRPr lang="en-US" altLang="ko-KR" sz="16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600" kern="0" dirty="0" smtClean="0"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959" y="2924944"/>
            <a:ext cx="2235085" cy="291660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2160" y="2649695"/>
            <a:ext cx="1428750" cy="3467100"/>
          </a:xfrm>
          <a:prstGeom prst="rect">
            <a:avLst/>
          </a:prstGeom>
        </p:spPr>
      </p:pic>
      <p:sp>
        <p:nvSpPr>
          <p:cNvPr id="32" name="오른쪽 화살표 31"/>
          <p:cNvSpPr/>
          <p:nvPr/>
        </p:nvSpPr>
        <p:spPr bwMode="auto">
          <a:xfrm>
            <a:off x="4265848" y="3755547"/>
            <a:ext cx="720080" cy="576064"/>
          </a:xfrm>
          <a:prstGeom prst="rightArrow">
            <a:avLst/>
          </a:prstGeom>
          <a:solidFill>
            <a:schemeClr val="accent1"/>
          </a:solidFill>
          <a:ln w="28575" cap="flat" cmpd="sng" algn="ctr">
            <a:solidFill>
              <a:schemeClr val="accent5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600" b="0" i="0" u="none" strike="noStrike" cap="none" normalizeH="0" baseline="0" dirty="0" smtClean="0">
              <a:ln>
                <a:noFill/>
              </a:ln>
              <a:solidFill>
                <a:schemeClr val="accent3">
                  <a:lumMod val="95000"/>
                </a:schemeClr>
              </a:solidFill>
              <a:effectLst/>
              <a:latin typeface="+mj-lt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82987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ko-KR" altLang="en-US" sz="2800" dirty="0" smtClean="0"/>
              <a:t>흔들 목마 모델링</a:t>
            </a:r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0" y="1268760"/>
            <a:ext cx="9036496" cy="5053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lvl="1" eaLnBrk="1" latinLnBrk="0" hangingPunct="1">
              <a:lnSpc>
                <a:spcPct val="90000"/>
              </a:lnSpc>
              <a:defRPr/>
            </a:pPr>
            <a:r>
              <a:rPr lang="ko-KR" altLang="en-US" sz="1600" kern="0" dirty="0" smtClean="0">
                <a:latin typeface="+mn-ea"/>
              </a:rPr>
              <a:t>안장에 </a:t>
            </a:r>
            <a:r>
              <a:rPr lang="en-US" altLang="ko-KR" sz="1600" kern="0" dirty="0" smtClean="0">
                <a:latin typeface="+mn-ea"/>
              </a:rPr>
              <a:t>Modifier</a:t>
            </a:r>
            <a:r>
              <a:rPr lang="ko-KR" altLang="en-US" sz="1600" kern="0" dirty="0" smtClean="0">
                <a:latin typeface="+mn-ea"/>
              </a:rPr>
              <a:t> </a:t>
            </a:r>
            <a:r>
              <a:rPr lang="en-US" altLang="ko-KR" sz="1600" kern="0" dirty="0" smtClean="0">
                <a:latin typeface="+mn-ea"/>
              </a:rPr>
              <a:t>List</a:t>
            </a:r>
            <a:r>
              <a:rPr lang="ko-KR" altLang="en-US" sz="1600" kern="0" dirty="0" smtClean="0">
                <a:latin typeface="+mn-ea"/>
              </a:rPr>
              <a:t>의 </a:t>
            </a:r>
            <a:r>
              <a:rPr lang="en-US" altLang="ko-KR" sz="1600" kern="0" dirty="0" smtClean="0">
                <a:latin typeface="+mn-ea"/>
              </a:rPr>
              <a:t>Shell </a:t>
            </a:r>
            <a:r>
              <a:rPr lang="ko-KR" altLang="en-US" sz="1600" kern="0" dirty="0" smtClean="0">
                <a:latin typeface="+mn-ea"/>
              </a:rPr>
              <a:t>적용</a:t>
            </a:r>
            <a:r>
              <a:rPr lang="en-US" altLang="ko-KR" sz="1600" kern="0" dirty="0" smtClean="0">
                <a:latin typeface="+mn-ea"/>
              </a:rPr>
              <a:t>. </a:t>
            </a:r>
            <a:r>
              <a:rPr lang="ko-KR" altLang="en-US" sz="1600" kern="0" dirty="0" smtClean="0">
                <a:latin typeface="+mn-ea"/>
              </a:rPr>
              <a:t>두께는 전과 같이</a:t>
            </a:r>
            <a:endParaRPr lang="en-US" altLang="ko-KR" sz="16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ko-KR" altLang="en-US" sz="1600" kern="0" dirty="0" smtClean="0">
                <a:latin typeface="+mn-ea"/>
              </a:rPr>
              <a:t>위치 조정</a:t>
            </a:r>
            <a:endParaRPr lang="en-US" altLang="ko-KR" sz="16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ko-KR" altLang="en-US" sz="1600" kern="0" dirty="0" smtClean="0">
                <a:latin typeface="+mn-ea"/>
              </a:rPr>
              <a:t>색상 변경 </a:t>
            </a:r>
            <a:endParaRPr lang="en-US" altLang="ko-KR" sz="16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600" kern="0" dirty="0">
              <a:latin typeface="+mn-ea"/>
            </a:endParaRPr>
          </a:p>
          <a:p>
            <a:pPr eaLnBrk="1" latinLnBrk="0" hangingPunct="1">
              <a:lnSpc>
                <a:spcPct val="90000"/>
              </a:lnSpc>
              <a:defRPr/>
            </a:pPr>
            <a:r>
              <a:rPr lang="ko-KR" altLang="en-US" sz="2000" kern="0" dirty="0" smtClean="0">
                <a:latin typeface="+mn-ea"/>
              </a:rPr>
              <a:t>안장에 홈 적용</a:t>
            </a:r>
            <a:r>
              <a:rPr lang="en-US" altLang="ko-KR" sz="2000" kern="0" dirty="0" smtClean="0">
                <a:latin typeface="+mn-ea"/>
              </a:rPr>
              <a:t>(Pro Boolean)</a:t>
            </a: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ko-KR" altLang="en-US" sz="1600" kern="0" dirty="0" smtClean="0">
                <a:latin typeface="+mn-ea"/>
              </a:rPr>
              <a:t>안장 </a:t>
            </a:r>
            <a:r>
              <a:rPr lang="en-US" altLang="ko-KR" sz="1600" kern="0" dirty="0" smtClean="0">
                <a:latin typeface="+mn-ea"/>
              </a:rPr>
              <a:t>object </a:t>
            </a:r>
            <a:r>
              <a:rPr lang="ko-KR" altLang="en-US" sz="1600" kern="0" dirty="0" smtClean="0">
                <a:latin typeface="+mn-ea"/>
              </a:rPr>
              <a:t>선택</a:t>
            </a:r>
            <a:r>
              <a:rPr lang="en-US" altLang="ko-KR" sz="1600" kern="0" dirty="0">
                <a:latin typeface="+mn-ea"/>
              </a:rPr>
              <a:t> </a:t>
            </a:r>
            <a:r>
              <a:rPr lang="en-US" altLang="ko-KR" sz="1600" kern="0" dirty="0" smtClean="0">
                <a:latin typeface="+mn-ea"/>
              </a:rPr>
              <a:t>&gt; Create &gt; Geometry &gt; Compound Objects </a:t>
            </a:r>
            <a:br>
              <a:rPr lang="en-US" altLang="ko-KR" sz="1600" kern="0" dirty="0" smtClean="0">
                <a:latin typeface="+mn-ea"/>
              </a:rPr>
            </a:br>
            <a:r>
              <a:rPr lang="en-US" altLang="ko-KR" sz="1600" kern="0" dirty="0" smtClean="0">
                <a:latin typeface="+mn-ea"/>
              </a:rPr>
              <a:t>&gt; </a:t>
            </a:r>
            <a:r>
              <a:rPr lang="en-US" altLang="ko-KR" sz="1600" kern="0" dirty="0" err="1" smtClean="0">
                <a:latin typeface="+mn-ea"/>
              </a:rPr>
              <a:t>ProBoolean</a:t>
            </a:r>
            <a:r>
              <a:rPr lang="en-US" altLang="ko-KR" sz="1600" kern="0" dirty="0" smtClean="0">
                <a:latin typeface="+mn-ea"/>
              </a:rPr>
              <a:t> </a:t>
            </a:r>
            <a:r>
              <a:rPr lang="ko-KR" altLang="en-US" sz="1600" kern="0" dirty="0" smtClean="0">
                <a:latin typeface="+mn-ea"/>
              </a:rPr>
              <a:t>선택 </a:t>
            </a:r>
            <a:r>
              <a:rPr lang="en-US" altLang="ko-KR" sz="1600" kern="0" dirty="0" smtClean="0">
                <a:latin typeface="+mn-ea"/>
              </a:rPr>
              <a:t>(A)</a:t>
            </a: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en-US" altLang="ko-KR" sz="1600" kern="0" dirty="0" smtClean="0">
                <a:latin typeface="+mn-ea"/>
              </a:rPr>
              <a:t>Copy</a:t>
            </a:r>
            <a:r>
              <a:rPr lang="ko-KR" altLang="en-US" sz="1600" kern="0" dirty="0" smtClean="0">
                <a:latin typeface="+mn-ea"/>
              </a:rPr>
              <a:t>를 선택하고 </a:t>
            </a:r>
            <a:r>
              <a:rPr lang="en-US" altLang="ko-KR" sz="1600" kern="0" dirty="0" smtClean="0">
                <a:latin typeface="+mn-ea"/>
              </a:rPr>
              <a:t>Subtraction (</a:t>
            </a:r>
            <a:r>
              <a:rPr lang="ko-KR" altLang="en-US" sz="1600" kern="0" dirty="0" smtClean="0">
                <a:latin typeface="+mn-ea"/>
              </a:rPr>
              <a:t>빼기</a:t>
            </a:r>
            <a:r>
              <a:rPr lang="en-US" altLang="ko-KR" sz="1600" kern="0" dirty="0" smtClean="0">
                <a:latin typeface="+mn-ea"/>
              </a:rPr>
              <a:t>)</a:t>
            </a:r>
            <a:r>
              <a:rPr lang="ko-KR" altLang="en-US" sz="1600" kern="0" dirty="0" smtClean="0">
                <a:latin typeface="+mn-ea"/>
              </a:rPr>
              <a:t>으로 설정되었는지 확인한 후 </a:t>
            </a:r>
            <a:r>
              <a:rPr lang="en-US" altLang="ko-KR" sz="1600" kern="0" dirty="0" smtClean="0">
                <a:latin typeface="+mn-ea"/>
              </a:rPr>
              <a:t/>
            </a:r>
            <a:br>
              <a:rPr lang="en-US" altLang="ko-KR" sz="1600" kern="0" dirty="0" smtClean="0">
                <a:latin typeface="+mn-ea"/>
              </a:rPr>
            </a:br>
            <a:r>
              <a:rPr lang="en-US" altLang="ko-KR" sz="1600" kern="0" dirty="0" smtClean="0">
                <a:latin typeface="+mn-ea"/>
              </a:rPr>
              <a:t>Start Picking </a:t>
            </a:r>
            <a:r>
              <a:rPr lang="ko-KR" altLang="en-US" sz="1600" kern="0" dirty="0" smtClean="0">
                <a:latin typeface="+mn-ea"/>
              </a:rPr>
              <a:t>단추 클릭 </a:t>
            </a:r>
            <a:r>
              <a:rPr lang="en-US" altLang="ko-KR" sz="1600" kern="0" dirty="0" smtClean="0">
                <a:latin typeface="+mn-ea"/>
              </a:rPr>
              <a:t>(B) </a:t>
            </a: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ko-KR" altLang="en-US" sz="1600" kern="0" dirty="0" smtClean="0">
                <a:latin typeface="+mn-ea"/>
              </a:rPr>
              <a:t>말 머리 선택</a:t>
            </a:r>
            <a:endParaRPr lang="en-US" altLang="ko-KR" sz="16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ko-KR" altLang="en-US" sz="1600" kern="0" dirty="0" smtClean="0">
                <a:latin typeface="+mn-ea"/>
              </a:rPr>
              <a:t>이 작업의 의미</a:t>
            </a:r>
            <a:r>
              <a:rPr lang="en-US" altLang="ko-KR" sz="1600" kern="0" dirty="0" smtClean="0">
                <a:latin typeface="+mn-ea"/>
              </a:rPr>
              <a:t>?</a:t>
            </a:r>
          </a:p>
          <a:p>
            <a:pPr lvl="2" eaLnBrk="1" latinLnBrk="0" hangingPunct="1">
              <a:lnSpc>
                <a:spcPct val="90000"/>
              </a:lnSpc>
              <a:defRPr/>
            </a:pPr>
            <a:r>
              <a:rPr lang="en-US" altLang="ko-KR" sz="1200" kern="0" dirty="0" smtClean="0">
                <a:latin typeface="+mn-ea"/>
              </a:rPr>
              <a:t>(</a:t>
            </a:r>
            <a:r>
              <a:rPr lang="ko-KR" altLang="en-US" sz="1200" kern="0" dirty="0" smtClean="0">
                <a:latin typeface="+mn-ea"/>
              </a:rPr>
              <a:t>안장 </a:t>
            </a:r>
            <a:r>
              <a:rPr lang="en-US" altLang="ko-KR" sz="1200" kern="0" dirty="0" smtClean="0">
                <a:latin typeface="+mn-ea"/>
              </a:rPr>
              <a:t>– </a:t>
            </a:r>
            <a:r>
              <a:rPr lang="ko-KR" altLang="en-US" sz="1200" kern="0" dirty="0" smtClean="0">
                <a:latin typeface="+mn-ea"/>
              </a:rPr>
              <a:t>말머리</a:t>
            </a:r>
            <a:r>
              <a:rPr lang="en-US" altLang="ko-KR" sz="1200" kern="0" dirty="0" smtClean="0">
                <a:latin typeface="+mn-ea"/>
              </a:rPr>
              <a:t>) </a:t>
            </a:r>
            <a:r>
              <a:rPr lang="ko-KR" altLang="en-US" sz="1200" kern="0" dirty="0" smtClean="0">
                <a:latin typeface="+mn-ea"/>
              </a:rPr>
              <a:t>한</a:t>
            </a:r>
            <a:r>
              <a:rPr lang="en-US" altLang="ko-KR" sz="1200" kern="0" dirty="0" smtClean="0">
                <a:latin typeface="+mn-ea"/>
              </a:rPr>
              <a:t> </a:t>
            </a:r>
            <a:r>
              <a:rPr lang="ko-KR" altLang="en-US" sz="1200" kern="0" dirty="0" smtClean="0">
                <a:latin typeface="+mn-ea"/>
              </a:rPr>
              <a:t>결과를 복사</a:t>
            </a:r>
            <a:endParaRPr lang="en-US" altLang="ko-KR" sz="12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ko-KR" altLang="en-US" sz="1600" kern="0" dirty="0" smtClean="0">
                <a:latin typeface="+mn-ea"/>
              </a:rPr>
              <a:t>결과</a:t>
            </a:r>
            <a:r>
              <a:rPr lang="en-US" altLang="ko-KR" sz="1600" kern="0" dirty="0" smtClean="0">
                <a:latin typeface="+mn-ea"/>
              </a:rPr>
              <a:t> </a:t>
            </a:r>
          </a:p>
          <a:p>
            <a:pPr lvl="2" eaLnBrk="1" latinLnBrk="0" hangingPunct="1">
              <a:lnSpc>
                <a:spcPct val="90000"/>
              </a:lnSpc>
              <a:defRPr/>
            </a:pPr>
            <a:r>
              <a:rPr lang="ko-KR" altLang="en-US" sz="1200" kern="0" dirty="0" smtClean="0">
                <a:latin typeface="+mn-ea"/>
              </a:rPr>
              <a:t>안장을 이동시켜 보면 결과 확인 가능 </a:t>
            </a:r>
            <a:r>
              <a:rPr lang="en-US" altLang="ko-KR" sz="1200" kern="0" dirty="0" smtClean="0">
                <a:latin typeface="+mn-ea"/>
              </a:rPr>
              <a:t>(C)</a:t>
            </a: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6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600" kern="0" dirty="0" smtClean="0">
              <a:latin typeface="+mn-ea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2975" y="66328"/>
            <a:ext cx="2361025" cy="2404864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179512" y="5095004"/>
            <a:ext cx="1552575" cy="1447800"/>
            <a:chOff x="7483921" y="3071366"/>
            <a:chExt cx="1552575" cy="1447800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483921" y="3071366"/>
              <a:ext cx="1552575" cy="1447800"/>
            </a:xfrm>
            <a:prstGeom prst="rect">
              <a:avLst/>
            </a:prstGeom>
          </p:spPr>
        </p:pic>
        <p:sp>
          <p:nvSpPr>
            <p:cNvPr id="10" name="직사각형 9"/>
            <p:cNvSpPr/>
            <p:nvPr/>
          </p:nvSpPr>
          <p:spPr bwMode="auto">
            <a:xfrm>
              <a:off x="7491879" y="3140077"/>
              <a:ext cx="270996" cy="174623"/>
            </a:xfrm>
            <a:prstGeom prst="rect">
              <a:avLst/>
            </a:pr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12" name="직사각형 11"/>
            <p:cNvSpPr/>
            <p:nvPr/>
          </p:nvSpPr>
          <p:spPr bwMode="auto">
            <a:xfrm>
              <a:off x="7568079" y="3454402"/>
              <a:ext cx="270996" cy="174623"/>
            </a:xfrm>
            <a:prstGeom prst="rect">
              <a:avLst/>
            </a:pr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굴림" pitchFamily="50" charset="-127"/>
              </a:endParaRPr>
            </a:p>
          </p:txBody>
        </p:sp>
      </p:grpSp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31893" y="2471192"/>
            <a:ext cx="1258355" cy="4323184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 bwMode="auto">
          <a:xfrm>
            <a:off x="8526037" y="2857499"/>
            <a:ext cx="436988" cy="142875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16" name="직사각형 15"/>
          <p:cNvSpPr/>
          <p:nvPr/>
        </p:nvSpPr>
        <p:spPr bwMode="auto">
          <a:xfrm>
            <a:off x="7897387" y="4171949"/>
            <a:ext cx="703688" cy="142876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17" name="직사각형 16"/>
          <p:cNvSpPr/>
          <p:nvPr/>
        </p:nvSpPr>
        <p:spPr bwMode="auto">
          <a:xfrm>
            <a:off x="7310952" y="2784645"/>
            <a:ext cx="520941" cy="288582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accent5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r>
              <a:rPr lang="en-US" altLang="ko-KR" sz="1600" dirty="0">
                <a:solidFill>
                  <a:schemeClr val="accent3">
                    <a:lumMod val="95000"/>
                  </a:schemeClr>
                </a:solidFill>
                <a:latin typeface="+mj-lt"/>
                <a:ea typeface="굴림" pitchFamily="50" charset="-127"/>
              </a:rPr>
              <a:t>B</a:t>
            </a:r>
            <a:endParaRPr lang="ko-KR" altLang="en-US" sz="1600" dirty="0">
              <a:solidFill>
                <a:schemeClr val="accent3">
                  <a:lumMod val="95000"/>
                </a:schemeClr>
              </a:solidFill>
              <a:latin typeface="+mj-lt"/>
              <a:ea typeface="굴림" pitchFamily="50" charset="-127"/>
            </a:endParaRPr>
          </a:p>
        </p:txBody>
      </p:sp>
      <p:sp>
        <p:nvSpPr>
          <p:cNvPr id="18" name="직사각형 17"/>
          <p:cNvSpPr/>
          <p:nvPr/>
        </p:nvSpPr>
        <p:spPr bwMode="auto">
          <a:xfrm>
            <a:off x="138697" y="4806422"/>
            <a:ext cx="520941" cy="288582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accent5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r>
              <a:rPr lang="en-US" altLang="ko-KR" sz="1600" dirty="0">
                <a:solidFill>
                  <a:schemeClr val="accent3">
                    <a:lumMod val="95000"/>
                  </a:schemeClr>
                </a:solidFill>
                <a:latin typeface="+mj-lt"/>
                <a:ea typeface="굴림" pitchFamily="50" charset="-127"/>
              </a:rPr>
              <a:t>A</a:t>
            </a:r>
            <a:endParaRPr lang="ko-KR" altLang="en-US" sz="1600" dirty="0">
              <a:solidFill>
                <a:schemeClr val="accent3">
                  <a:lumMod val="95000"/>
                </a:schemeClr>
              </a:solidFill>
              <a:latin typeface="+mj-lt"/>
              <a:ea typeface="굴림" pitchFamily="50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29115" y="4335430"/>
            <a:ext cx="3342307" cy="2096858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 bwMode="auto">
          <a:xfrm>
            <a:off x="4175363" y="4314825"/>
            <a:ext cx="520941" cy="288582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accent5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r>
              <a:rPr lang="en-US" altLang="ko-KR" sz="1600" dirty="0" smtClean="0">
                <a:solidFill>
                  <a:schemeClr val="accent3">
                    <a:lumMod val="95000"/>
                  </a:schemeClr>
                </a:solidFill>
                <a:latin typeface="+mj-lt"/>
                <a:ea typeface="굴림" pitchFamily="50" charset="-127"/>
              </a:rPr>
              <a:t>C</a:t>
            </a:r>
            <a:endParaRPr lang="ko-KR" altLang="en-US" sz="1600" dirty="0">
              <a:solidFill>
                <a:schemeClr val="accent3">
                  <a:lumMod val="95000"/>
                </a:schemeClr>
              </a:solidFill>
              <a:latin typeface="+mj-lt"/>
              <a:ea typeface="굴림" pitchFamily="50" charset="-127"/>
            </a:endParaRPr>
          </a:p>
        </p:txBody>
      </p:sp>
      <p:sp>
        <p:nvSpPr>
          <p:cNvPr id="21" name="타원 20"/>
          <p:cNvSpPr/>
          <p:nvPr/>
        </p:nvSpPr>
        <p:spPr bwMode="auto">
          <a:xfrm>
            <a:off x="5666284" y="5229068"/>
            <a:ext cx="410666" cy="390681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22" name="직사각형 21"/>
          <p:cNvSpPr/>
          <p:nvPr/>
        </p:nvSpPr>
        <p:spPr bwMode="auto">
          <a:xfrm>
            <a:off x="8040262" y="2686049"/>
            <a:ext cx="913238" cy="152401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98139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ko-KR" altLang="en-US" sz="2800" dirty="0" smtClean="0"/>
              <a:t>흔들 목마 모델링</a:t>
            </a:r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0" y="1268760"/>
            <a:ext cx="9036496" cy="5053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lvl="1" eaLnBrk="1" latinLnBrk="0" hangingPunct="1">
              <a:lnSpc>
                <a:spcPct val="90000"/>
              </a:lnSpc>
              <a:defRPr/>
            </a:pPr>
            <a:r>
              <a:rPr lang="ko-KR" altLang="en-US" sz="1600" kern="0" dirty="0" smtClean="0">
                <a:latin typeface="+mn-ea"/>
              </a:rPr>
              <a:t>안장에 </a:t>
            </a:r>
            <a:r>
              <a:rPr lang="en-US" altLang="ko-KR" sz="1600" kern="0" dirty="0" smtClean="0">
                <a:latin typeface="+mn-ea"/>
              </a:rPr>
              <a:t>Modifier</a:t>
            </a:r>
            <a:r>
              <a:rPr lang="ko-KR" altLang="en-US" sz="1600" kern="0" dirty="0" smtClean="0">
                <a:latin typeface="+mn-ea"/>
              </a:rPr>
              <a:t> </a:t>
            </a:r>
            <a:r>
              <a:rPr lang="en-US" altLang="ko-KR" sz="1600" kern="0" dirty="0" smtClean="0">
                <a:latin typeface="+mn-ea"/>
              </a:rPr>
              <a:t>List</a:t>
            </a:r>
            <a:r>
              <a:rPr lang="ko-KR" altLang="en-US" sz="1600" kern="0" dirty="0" smtClean="0">
                <a:latin typeface="+mn-ea"/>
              </a:rPr>
              <a:t>의 </a:t>
            </a:r>
            <a:r>
              <a:rPr lang="en-US" altLang="ko-KR" sz="1600" kern="0" dirty="0" smtClean="0">
                <a:latin typeface="+mn-ea"/>
              </a:rPr>
              <a:t>Shell </a:t>
            </a:r>
            <a:r>
              <a:rPr lang="ko-KR" altLang="en-US" sz="1600" kern="0" dirty="0" smtClean="0">
                <a:latin typeface="+mn-ea"/>
              </a:rPr>
              <a:t>적용</a:t>
            </a:r>
            <a:r>
              <a:rPr lang="en-US" altLang="ko-KR" sz="1600" kern="0" dirty="0" smtClean="0">
                <a:latin typeface="+mn-ea"/>
              </a:rPr>
              <a:t>. </a:t>
            </a:r>
            <a:r>
              <a:rPr lang="ko-KR" altLang="en-US" sz="1600" kern="0" dirty="0" smtClean="0">
                <a:latin typeface="+mn-ea"/>
              </a:rPr>
              <a:t>두께는 전과 같이</a:t>
            </a:r>
            <a:endParaRPr lang="en-US" altLang="ko-KR" sz="16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ko-KR" altLang="en-US" sz="1600" kern="0" dirty="0" smtClean="0">
                <a:latin typeface="+mn-ea"/>
              </a:rPr>
              <a:t>위치 조정</a:t>
            </a:r>
            <a:endParaRPr lang="en-US" altLang="ko-KR" sz="16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ko-KR" altLang="en-US" sz="1600" kern="0" dirty="0" smtClean="0">
                <a:latin typeface="+mn-ea"/>
              </a:rPr>
              <a:t>색상 변경 </a:t>
            </a:r>
            <a:endParaRPr lang="en-US" altLang="ko-KR" sz="16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600" kern="0" dirty="0">
              <a:latin typeface="+mn-ea"/>
            </a:endParaRPr>
          </a:p>
          <a:p>
            <a:pPr eaLnBrk="1" latinLnBrk="0" hangingPunct="1">
              <a:lnSpc>
                <a:spcPct val="90000"/>
              </a:lnSpc>
              <a:defRPr/>
            </a:pPr>
            <a:r>
              <a:rPr lang="ko-KR" altLang="en-US" sz="2000" kern="0" dirty="0" smtClean="0">
                <a:latin typeface="+mn-ea"/>
              </a:rPr>
              <a:t>안장에 홈 적용</a:t>
            </a:r>
            <a:r>
              <a:rPr lang="en-US" altLang="ko-KR" sz="2000" kern="0" dirty="0" smtClean="0">
                <a:latin typeface="+mn-ea"/>
              </a:rPr>
              <a:t>(Pro Boolean)</a:t>
            </a: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ko-KR" altLang="en-US" sz="1600" kern="0" dirty="0" smtClean="0">
                <a:latin typeface="+mn-ea"/>
              </a:rPr>
              <a:t>안장 </a:t>
            </a:r>
            <a:r>
              <a:rPr lang="en-US" altLang="ko-KR" sz="1600" kern="0" dirty="0" smtClean="0">
                <a:latin typeface="+mn-ea"/>
              </a:rPr>
              <a:t>object </a:t>
            </a:r>
            <a:r>
              <a:rPr lang="ko-KR" altLang="en-US" sz="1600" kern="0" dirty="0" smtClean="0">
                <a:latin typeface="+mn-ea"/>
              </a:rPr>
              <a:t>선택</a:t>
            </a:r>
            <a:r>
              <a:rPr lang="en-US" altLang="ko-KR" sz="1600" kern="0" dirty="0">
                <a:latin typeface="+mn-ea"/>
              </a:rPr>
              <a:t> </a:t>
            </a:r>
            <a:r>
              <a:rPr lang="en-US" altLang="ko-KR" sz="1600" kern="0" dirty="0" smtClean="0">
                <a:latin typeface="+mn-ea"/>
              </a:rPr>
              <a:t>&gt; Create &gt; Geometry &gt; Compound Objects </a:t>
            </a:r>
            <a:br>
              <a:rPr lang="en-US" altLang="ko-KR" sz="1600" kern="0" dirty="0" smtClean="0">
                <a:latin typeface="+mn-ea"/>
              </a:rPr>
            </a:br>
            <a:r>
              <a:rPr lang="en-US" altLang="ko-KR" sz="1600" kern="0" dirty="0" smtClean="0">
                <a:latin typeface="+mn-ea"/>
              </a:rPr>
              <a:t>&gt; </a:t>
            </a:r>
            <a:r>
              <a:rPr lang="en-US" altLang="ko-KR" sz="1600" kern="0" dirty="0" err="1" smtClean="0">
                <a:latin typeface="+mn-ea"/>
              </a:rPr>
              <a:t>ProBoolean</a:t>
            </a:r>
            <a:r>
              <a:rPr lang="en-US" altLang="ko-KR" sz="1600" kern="0" dirty="0" smtClean="0">
                <a:latin typeface="+mn-ea"/>
              </a:rPr>
              <a:t> </a:t>
            </a:r>
            <a:r>
              <a:rPr lang="ko-KR" altLang="en-US" sz="1600" kern="0" dirty="0" smtClean="0">
                <a:latin typeface="+mn-ea"/>
              </a:rPr>
              <a:t>선택 </a:t>
            </a:r>
            <a:r>
              <a:rPr lang="en-US" altLang="ko-KR" sz="1600" kern="0" dirty="0" smtClean="0">
                <a:latin typeface="+mn-ea"/>
              </a:rPr>
              <a:t>(A)</a:t>
            </a: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en-US" altLang="ko-KR" sz="1600" kern="0" dirty="0" smtClean="0">
                <a:latin typeface="+mn-ea"/>
              </a:rPr>
              <a:t>Copy</a:t>
            </a:r>
            <a:r>
              <a:rPr lang="ko-KR" altLang="en-US" sz="1600" kern="0" dirty="0" smtClean="0">
                <a:latin typeface="+mn-ea"/>
              </a:rPr>
              <a:t>를 선택하고 </a:t>
            </a:r>
            <a:r>
              <a:rPr lang="en-US" altLang="ko-KR" sz="1600" kern="0" dirty="0" smtClean="0">
                <a:latin typeface="+mn-ea"/>
              </a:rPr>
              <a:t>Subtraction (</a:t>
            </a:r>
            <a:r>
              <a:rPr lang="ko-KR" altLang="en-US" sz="1600" kern="0" dirty="0" smtClean="0">
                <a:latin typeface="+mn-ea"/>
              </a:rPr>
              <a:t>빼기</a:t>
            </a:r>
            <a:r>
              <a:rPr lang="en-US" altLang="ko-KR" sz="1600" kern="0" dirty="0" smtClean="0">
                <a:latin typeface="+mn-ea"/>
              </a:rPr>
              <a:t>)</a:t>
            </a:r>
            <a:r>
              <a:rPr lang="ko-KR" altLang="en-US" sz="1600" kern="0" dirty="0" smtClean="0">
                <a:latin typeface="+mn-ea"/>
              </a:rPr>
              <a:t>으로 설정되었는지 확인한 후 </a:t>
            </a:r>
            <a:r>
              <a:rPr lang="en-US" altLang="ko-KR" sz="1600" kern="0" dirty="0" smtClean="0">
                <a:latin typeface="+mn-ea"/>
              </a:rPr>
              <a:t/>
            </a:r>
            <a:br>
              <a:rPr lang="en-US" altLang="ko-KR" sz="1600" kern="0" dirty="0" smtClean="0">
                <a:latin typeface="+mn-ea"/>
              </a:rPr>
            </a:br>
            <a:r>
              <a:rPr lang="en-US" altLang="ko-KR" sz="1600" kern="0" dirty="0" smtClean="0">
                <a:latin typeface="+mn-ea"/>
              </a:rPr>
              <a:t>Start Picking </a:t>
            </a:r>
            <a:r>
              <a:rPr lang="ko-KR" altLang="en-US" sz="1600" kern="0" dirty="0" smtClean="0">
                <a:latin typeface="+mn-ea"/>
              </a:rPr>
              <a:t>단추 클릭 </a:t>
            </a:r>
            <a:r>
              <a:rPr lang="en-US" altLang="ko-KR" sz="1600" kern="0" dirty="0" smtClean="0">
                <a:latin typeface="+mn-ea"/>
              </a:rPr>
              <a:t>(B) </a:t>
            </a: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ko-KR" altLang="en-US" sz="1600" kern="0" dirty="0" smtClean="0">
                <a:latin typeface="+mn-ea"/>
              </a:rPr>
              <a:t>말 머리 선택</a:t>
            </a:r>
            <a:endParaRPr lang="en-US" altLang="ko-KR" sz="16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ko-KR" altLang="en-US" sz="1600" kern="0" dirty="0" smtClean="0">
                <a:latin typeface="+mn-ea"/>
              </a:rPr>
              <a:t>이 작업의 의미</a:t>
            </a:r>
            <a:r>
              <a:rPr lang="en-US" altLang="ko-KR" sz="1600" kern="0" dirty="0" smtClean="0">
                <a:latin typeface="+mn-ea"/>
              </a:rPr>
              <a:t>?</a:t>
            </a:r>
          </a:p>
          <a:p>
            <a:pPr lvl="2" eaLnBrk="1" latinLnBrk="0" hangingPunct="1">
              <a:lnSpc>
                <a:spcPct val="90000"/>
              </a:lnSpc>
              <a:defRPr/>
            </a:pPr>
            <a:r>
              <a:rPr lang="en-US" altLang="ko-KR" sz="1200" kern="0" dirty="0" smtClean="0">
                <a:latin typeface="+mn-ea"/>
              </a:rPr>
              <a:t>(</a:t>
            </a:r>
            <a:r>
              <a:rPr lang="ko-KR" altLang="en-US" sz="1200" kern="0" dirty="0" smtClean="0">
                <a:latin typeface="+mn-ea"/>
              </a:rPr>
              <a:t>안장 </a:t>
            </a:r>
            <a:r>
              <a:rPr lang="en-US" altLang="ko-KR" sz="1200" kern="0" dirty="0" smtClean="0">
                <a:latin typeface="+mn-ea"/>
              </a:rPr>
              <a:t>– </a:t>
            </a:r>
            <a:r>
              <a:rPr lang="ko-KR" altLang="en-US" sz="1200" kern="0" dirty="0" smtClean="0">
                <a:latin typeface="+mn-ea"/>
              </a:rPr>
              <a:t>말머리</a:t>
            </a:r>
            <a:r>
              <a:rPr lang="en-US" altLang="ko-KR" sz="1200" kern="0" dirty="0" smtClean="0">
                <a:latin typeface="+mn-ea"/>
              </a:rPr>
              <a:t>) </a:t>
            </a:r>
            <a:r>
              <a:rPr lang="ko-KR" altLang="en-US" sz="1200" kern="0" dirty="0" smtClean="0">
                <a:latin typeface="+mn-ea"/>
              </a:rPr>
              <a:t>한</a:t>
            </a:r>
            <a:r>
              <a:rPr lang="en-US" altLang="ko-KR" sz="1200" kern="0" dirty="0" smtClean="0">
                <a:latin typeface="+mn-ea"/>
              </a:rPr>
              <a:t> </a:t>
            </a:r>
            <a:r>
              <a:rPr lang="ko-KR" altLang="en-US" sz="1200" kern="0" dirty="0" smtClean="0">
                <a:latin typeface="+mn-ea"/>
              </a:rPr>
              <a:t>결과를 복사</a:t>
            </a:r>
            <a:endParaRPr lang="en-US" altLang="ko-KR" sz="12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ko-KR" altLang="en-US" sz="1600" kern="0" dirty="0" smtClean="0">
                <a:latin typeface="+mn-ea"/>
              </a:rPr>
              <a:t>결과</a:t>
            </a:r>
            <a:r>
              <a:rPr lang="en-US" altLang="ko-KR" sz="1600" kern="0" dirty="0" smtClean="0">
                <a:latin typeface="+mn-ea"/>
              </a:rPr>
              <a:t> </a:t>
            </a:r>
          </a:p>
          <a:p>
            <a:pPr lvl="2" eaLnBrk="1" latinLnBrk="0" hangingPunct="1">
              <a:lnSpc>
                <a:spcPct val="90000"/>
              </a:lnSpc>
              <a:defRPr/>
            </a:pPr>
            <a:r>
              <a:rPr lang="ko-KR" altLang="en-US" sz="1200" kern="0" dirty="0" smtClean="0">
                <a:latin typeface="+mn-ea"/>
              </a:rPr>
              <a:t>안장을 이동시켜 보면 결과 확인 가능 </a:t>
            </a:r>
            <a:r>
              <a:rPr lang="en-US" altLang="ko-KR" sz="1200" kern="0" dirty="0" smtClean="0">
                <a:latin typeface="+mn-ea"/>
              </a:rPr>
              <a:t>(C)</a:t>
            </a: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6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600" kern="0" dirty="0" smtClean="0">
              <a:latin typeface="+mn-ea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2975" y="66328"/>
            <a:ext cx="2361025" cy="2404864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179512" y="5095004"/>
            <a:ext cx="1552575" cy="1447800"/>
            <a:chOff x="7483921" y="3071366"/>
            <a:chExt cx="1552575" cy="1447800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483921" y="3071366"/>
              <a:ext cx="1552575" cy="1447800"/>
            </a:xfrm>
            <a:prstGeom prst="rect">
              <a:avLst/>
            </a:prstGeom>
          </p:spPr>
        </p:pic>
        <p:sp>
          <p:nvSpPr>
            <p:cNvPr id="10" name="직사각형 9"/>
            <p:cNvSpPr/>
            <p:nvPr/>
          </p:nvSpPr>
          <p:spPr bwMode="auto">
            <a:xfrm>
              <a:off x="7491879" y="3140077"/>
              <a:ext cx="270996" cy="174623"/>
            </a:xfrm>
            <a:prstGeom prst="rect">
              <a:avLst/>
            </a:pr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12" name="직사각형 11"/>
            <p:cNvSpPr/>
            <p:nvPr/>
          </p:nvSpPr>
          <p:spPr bwMode="auto">
            <a:xfrm>
              <a:off x="7568079" y="3454402"/>
              <a:ext cx="270996" cy="174623"/>
            </a:xfrm>
            <a:prstGeom prst="rect">
              <a:avLst/>
            </a:pr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굴림" pitchFamily="50" charset="-127"/>
              </a:endParaRPr>
            </a:p>
          </p:txBody>
        </p:sp>
      </p:grpSp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31893" y="2471192"/>
            <a:ext cx="1258355" cy="4323184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 bwMode="auto">
          <a:xfrm>
            <a:off x="8526037" y="2857499"/>
            <a:ext cx="436988" cy="142875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16" name="직사각형 15"/>
          <p:cNvSpPr/>
          <p:nvPr/>
        </p:nvSpPr>
        <p:spPr bwMode="auto">
          <a:xfrm>
            <a:off x="7897387" y="4171949"/>
            <a:ext cx="703688" cy="142876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17" name="직사각형 16"/>
          <p:cNvSpPr/>
          <p:nvPr/>
        </p:nvSpPr>
        <p:spPr bwMode="auto">
          <a:xfrm>
            <a:off x="7310952" y="2784645"/>
            <a:ext cx="520941" cy="288582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accent5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r>
              <a:rPr lang="en-US" altLang="ko-KR" sz="1600" dirty="0">
                <a:solidFill>
                  <a:schemeClr val="accent3">
                    <a:lumMod val="95000"/>
                  </a:schemeClr>
                </a:solidFill>
                <a:latin typeface="+mj-lt"/>
                <a:ea typeface="굴림" pitchFamily="50" charset="-127"/>
              </a:rPr>
              <a:t>B</a:t>
            </a:r>
            <a:endParaRPr lang="ko-KR" altLang="en-US" sz="1600" dirty="0">
              <a:solidFill>
                <a:schemeClr val="accent3">
                  <a:lumMod val="95000"/>
                </a:schemeClr>
              </a:solidFill>
              <a:latin typeface="+mj-lt"/>
              <a:ea typeface="굴림" pitchFamily="50" charset="-127"/>
            </a:endParaRPr>
          </a:p>
        </p:txBody>
      </p:sp>
      <p:sp>
        <p:nvSpPr>
          <p:cNvPr id="18" name="직사각형 17"/>
          <p:cNvSpPr/>
          <p:nvPr/>
        </p:nvSpPr>
        <p:spPr bwMode="auto">
          <a:xfrm>
            <a:off x="138697" y="4806422"/>
            <a:ext cx="520941" cy="288582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accent5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r>
              <a:rPr lang="en-US" altLang="ko-KR" sz="1600" dirty="0">
                <a:solidFill>
                  <a:schemeClr val="accent3">
                    <a:lumMod val="95000"/>
                  </a:schemeClr>
                </a:solidFill>
                <a:latin typeface="+mj-lt"/>
                <a:ea typeface="굴림" pitchFamily="50" charset="-127"/>
              </a:rPr>
              <a:t>A</a:t>
            </a:r>
            <a:endParaRPr lang="ko-KR" altLang="en-US" sz="1600" dirty="0">
              <a:solidFill>
                <a:schemeClr val="accent3">
                  <a:lumMod val="95000"/>
                </a:schemeClr>
              </a:solidFill>
              <a:latin typeface="+mj-lt"/>
              <a:ea typeface="굴림" pitchFamily="50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29115" y="4335430"/>
            <a:ext cx="3342307" cy="2096858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 bwMode="auto">
          <a:xfrm>
            <a:off x="4175363" y="4314825"/>
            <a:ext cx="520941" cy="288582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accent5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r>
              <a:rPr lang="en-US" altLang="ko-KR" sz="1600" dirty="0" smtClean="0">
                <a:solidFill>
                  <a:schemeClr val="accent3">
                    <a:lumMod val="95000"/>
                  </a:schemeClr>
                </a:solidFill>
                <a:latin typeface="+mj-lt"/>
                <a:ea typeface="굴림" pitchFamily="50" charset="-127"/>
              </a:rPr>
              <a:t>C</a:t>
            </a:r>
            <a:endParaRPr lang="ko-KR" altLang="en-US" sz="1600" dirty="0">
              <a:solidFill>
                <a:schemeClr val="accent3">
                  <a:lumMod val="95000"/>
                </a:schemeClr>
              </a:solidFill>
              <a:latin typeface="+mj-lt"/>
              <a:ea typeface="굴림" pitchFamily="50" charset="-127"/>
            </a:endParaRPr>
          </a:p>
        </p:txBody>
      </p:sp>
      <p:sp>
        <p:nvSpPr>
          <p:cNvPr id="21" name="타원 20"/>
          <p:cNvSpPr/>
          <p:nvPr/>
        </p:nvSpPr>
        <p:spPr bwMode="auto">
          <a:xfrm>
            <a:off x="5666284" y="5229068"/>
            <a:ext cx="410666" cy="390681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22" name="직사각형 21"/>
          <p:cNvSpPr/>
          <p:nvPr/>
        </p:nvSpPr>
        <p:spPr bwMode="auto">
          <a:xfrm>
            <a:off x="8040262" y="2686049"/>
            <a:ext cx="913238" cy="152401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03027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ko-KR" altLang="en-US" sz="2800" dirty="0" smtClean="0"/>
              <a:t>흔들 목마 모델링</a:t>
            </a:r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0" y="1268760"/>
            <a:ext cx="9036496" cy="5053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eaLnBrk="1" latinLnBrk="0" hangingPunct="1">
              <a:lnSpc>
                <a:spcPct val="90000"/>
              </a:lnSpc>
              <a:defRPr/>
            </a:pPr>
            <a:r>
              <a:rPr lang="ko-KR" altLang="en-US" sz="2000" kern="0" dirty="0" smtClean="0">
                <a:latin typeface="+mn-ea"/>
              </a:rPr>
              <a:t>다리</a:t>
            </a:r>
            <a:r>
              <a:rPr lang="en-US" altLang="ko-KR" sz="2000" kern="0" dirty="0" smtClean="0">
                <a:latin typeface="+mn-ea"/>
              </a:rPr>
              <a:t> </a:t>
            </a:r>
            <a:r>
              <a:rPr lang="ko-KR" altLang="en-US" sz="2000" kern="0" dirty="0" smtClean="0">
                <a:latin typeface="+mn-ea"/>
              </a:rPr>
              <a:t>만들기</a:t>
            </a:r>
            <a:endParaRPr lang="en-US" altLang="ko-KR" sz="20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ko-KR" altLang="en-US" sz="1600" kern="0" dirty="0" smtClean="0">
                <a:latin typeface="+mn-ea"/>
              </a:rPr>
              <a:t>비율에 주의해서 </a:t>
            </a:r>
            <a:r>
              <a:rPr lang="en-US" altLang="ko-KR" sz="1600" kern="0" dirty="0" smtClean="0">
                <a:latin typeface="+mn-ea"/>
              </a:rPr>
              <a:t>Front</a:t>
            </a:r>
            <a:r>
              <a:rPr lang="ko-KR" altLang="en-US" sz="1600" kern="0" dirty="0" smtClean="0">
                <a:latin typeface="+mn-ea"/>
              </a:rPr>
              <a:t> </a:t>
            </a:r>
            <a:r>
              <a:rPr lang="en-US" altLang="ko-KR" sz="1600" kern="0" dirty="0" smtClean="0">
                <a:latin typeface="+mn-ea"/>
              </a:rPr>
              <a:t>View</a:t>
            </a:r>
            <a:r>
              <a:rPr lang="ko-KR" altLang="en-US" sz="1600" kern="0" dirty="0" smtClean="0">
                <a:latin typeface="+mn-ea"/>
              </a:rPr>
              <a:t>에서 뒤쪽 다리 </a:t>
            </a:r>
            <a:r>
              <a:rPr lang="en-US" altLang="ko-KR" sz="1600" kern="0" dirty="0" smtClean="0">
                <a:latin typeface="+mn-ea"/>
              </a:rPr>
              <a:t>Line</a:t>
            </a:r>
            <a:r>
              <a:rPr lang="ko-KR" altLang="en-US" sz="1600" kern="0" dirty="0" smtClean="0">
                <a:latin typeface="+mn-ea"/>
              </a:rPr>
              <a:t>으로 제작 </a:t>
            </a:r>
            <a:r>
              <a:rPr lang="en-US" altLang="ko-KR" sz="1600" kern="0" dirty="0" smtClean="0">
                <a:latin typeface="+mn-ea"/>
              </a:rPr>
              <a:t>(A)</a:t>
            </a: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en-US" altLang="ko-KR" sz="1600" kern="0" dirty="0" smtClean="0">
                <a:latin typeface="+mn-ea"/>
              </a:rPr>
              <a:t>Vertex </a:t>
            </a:r>
            <a:r>
              <a:rPr lang="ko-KR" altLang="en-US" sz="1600" kern="0" dirty="0" smtClean="0">
                <a:latin typeface="+mn-ea"/>
              </a:rPr>
              <a:t>단위 선택 </a:t>
            </a:r>
            <a:r>
              <a:rPr lang="en-US" altLang="ko-KR" sz="1600" kern="0" dirty="0" smtClean="0">
                <a:latin typeface="+mn-ea"/>
              </a:rPr>
              <a:t>&gt; </a:t>
            </a:r>
            <a:r>
              <a:rPr lang="ko-KR" altLang="en-US" sz="1600" kern="0" dirty="0" smtClean="0">
                <a:latin typeface="+mn-ea"/>
              </a:rPr>
              <a:t>모두 선택 </a:t>
            </a:r>
            <a:r>
              <a:rPr lang="en-US" altLang="ko-KR" sz="1600" kern="0" dirty="0" smtClean="0">
                <a:latin typeface="+mn-ea"/>
              </a:rPr>
              <a:t>&gt; Smooth &gt; Bezier (B)</a:t>
            </a: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ko-KR" altLang="en-US" sz="1600" kern="0" dirty="0" smtClean="0">
                <a:latin typeface="+mn-ea"/>
              </a:rPr>
              <a:t>곡선 조정 및 원으로 표시한 부분은 </a:t>
            </a:r>
            <a:r>
              <a:rPr lang="en-US" altLang="ko-KR" sz="1600" kern="0" dirty="0" smtClean="0">
                <a:latin typeface="+mn-ea"/>
              </a:rPr>
              <a:t>Bezier Corner</a:t>
            </a:r>
            <a:r>
              <a:rPr lang="ko-KR" altLang="en-US" sz="1600" kern="0" dirty="0" smtClean="0">
                <a:latin typeface="+mn-ea"/>
              </a:rPr>
              <a:t>로 설정 </a:t>
            </a:r>
            <a:r>
              <a:rPr lang="en-US" altLang="ko-KR" sz="1600" kern="0" dirty="0" smtClean="0">
                <a:latin typeface="+mn-ea"/>
              </a:rPr>
              <a:t>(C)</a:t>
            </a: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6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600" kern="0" dirty="0" smtClean="0"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483" y="2857727"/>
            <a:ext cx="3117130" cy="3057944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 bwMode="auto">
          <a:xfrm>
            <a:off x="2742934" y="3191414"/>
            <a:ext cx="520941" cy="288582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accent5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r>
              <a:rPr lang="en-US" altLang="ko-KR" sz="1600" dirty="0">
                <a:solidFill>
                  <a:schemeClr val="accent3">
                    <a:lumMod val="95000"/>
                  </a:schemeClr>
                </a:solidFill>
                <a:latin typeface="+mj-lt"/>
                <a:ea typeface="굴림" pitchFamily="50" charset="-127"/>
              </a:rPr>
              <a:t>A</a:t>
            </a:r>
            <a:endParaRPr lang="ko-KR" altLang="en-US" sz="1600" dirty="0">
              <a:solidFill>
                <a:schemeClr val="accent3">
                  <a:lumMod val="95000"/>
                </a:schemeClr>
              </a:solidFill>
              <a:latin typeface="+mj-lt"/>
              <a:ea typeface="굴림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3554" y="2857727"/>
            <a:ext cx="1359713" cy="3057944"/>
          </a:xfrm>
          <a:prstGeom prst="rect">
            <a:avLst/>
          </a:prstGeom>
        </p:spPr>
      </p:pic>
      <p:sp>
        <p:nvSpPr>
          <p:cNvPr id="23" name="오른쪽 화살표 22"/>
          <p:cNvSpPr/>
          <p:nvPr/>
        </p:nvSpPr>
        <p:spPr bwMode="auto">
          <a:xfrm>
            <a:off x="3926276" y="3998839"/>
            <a:ext cx="720080" cy="576064"/>
          </a:xfrm>
          <a:prstGeom prst="rightArrow">
            <a:avLst/>
          </a:prstGeom>
          <a:solidFill>
            <a:schemeClr val="accent1"/>
          </a:solidFill>
          <a:ln w="28575" cap="flat" cmpd="sng" algn="ctr">
            <a:solidFill>
              <a:schemeClr val="accent5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600" b="0" i="0" u="none" strike="noStrike" cap="none" normalizeH="0" baseline="0" dirty="0" smtClean="0">
                <a:ln>
                  <a:noFill/>
                </a:ln>
                <a:solidFill>
                  <a:schemeClr val="accent3">
                    <a:lumMod val="95000"/>
                  </a:schemeClr>
                </a:solidFill>
                <a:effectLst/>
                <a:latin typeface="+mj-lt"/>
                <a:ea typeface="굴림" pitchFamily="50" charset="-127"/>
              </a:rPr>
              <a:t>(B)</a:t>
            </a:r>
            <a:endParaRPr kumimoji="0" lang="ko-KR" altLang="en-US" sz="1600" b="0" i="0" u="none" strike="noStrike" cap="none" normalizeH="0" baseline="0" dirty="0" smtClean="0">
              <a:ln>
                <a:noFill/>
              </a:ln>
              <a:solidFill>
                <a:schemeClr val="accent3">
                  <a:lumMod val="95000"/>
                </a:schemeClr>
              </a:solidFill>
              <a:effectLst/>
              <a:latin typeface="+mj-lt"/>
              <a:ea typeface="굴림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4208" y="2852936"/>
            <a:ext cx="1510931" cy="3046529"/>
          </a:xfrm>
          <a:prstGeom prst="rect">
            <a:avLst/>
          </a:prstGeom>
        </p:spPr>
      </p:pic>
      <p:sp>
        <p:nvSpPr>
          <p:cNvPr id="21" name="타원 20"/>
          <p:cNvSpPr/>
          <p:nvPr/>
        </p:nvSpPr>
        <p:spPr bwMode="auto">
          <a:xfrm>
            <a:off x="6598728" y="3078497"/>
            <a:ext cx="410666" cy="390681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24" name="타원 23"/>
          <p:cNvSpPr/>
          <p:nvPr/>
        </p:nvSpPr>
        <p:spPr bwMode="auto">
          <a:xfrm>
            <a:off x="7348396" y="3060756"/>
            <a:ext cx="410666" cy="390681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25" name="타원 24"/>
          <p:cNvSpPr/>
          <p:nvPr/>
        </p:nvSpPr>
        <p:spPr bwMode="auto">
          <a:xfrm>
            <a:off x="7009394" y="5475370"/>
            <a:ext cx="749668" cy="390681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26" name="오른쪽 화살표 25"/>
          <p:cNvSpPr/>
          <p:nvPr/>
        </p:nvSpPr>
        <p:spPr bwMode="auto">
          <a:xfrm>
            <a:off x="5873093" y="3991571"/>
            <a:ext cx="720080" cy="576064"/>
          </a:xfrm>
          <a:prstGeom prst="rightArrow">
            <a:avLst/>
          </a:prstGeom>
          <a:solidFill>
            <a:schemeClr val="accent1"/>
          </a:solidFill>
          <a:ln w="28575" cap="flat" cmpd="sng" algn="ctr">
            <a:solidFill>
              <a:schemeClr val="accent5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600" b="0" i="0" u="none" strike="noStrike" cap="none" normalizeH="0" baseline="0" dirty="0" smtClean="0">
                <a:ln>
                  <a:noFill/>
                </a:ln>
                <a:solidFill>
                  <a:schemeClr val="accent3">
                    <a:lumMod val="95000"/>
                  </a:schemeClr>
                </a:solidFill>
                <a:effectLst/>
                <a:latin typeface="+mj-lt"/>
                <a:ea typeface="굴림" pitchFamily="50" charset="-127"/>
              </a:rPr>
              <a:t>(C)</a:t>
            </a:r>
            <a:endParaRPr kumimoji="0" lang="ko-KR" altLang="en-US" sz="1600" b="0" i="0" u="none" strike="noStrike" cap="none" normalizeH="0" baseline="0" dirty="0" smtClean="0">
              <a:ln>
                <a:noFill/>
              </a:ln>
              <a:solidFill>
                <a:schemeClr val="accent3">
                  <a:lumMod val="95000"/>
                </a:schemeClr>
              </a:solidFill>
              <a:effectLst/>
              <a:latin typeface="+mj-lt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4587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ko-KR" altLang="en-US" sz="2800" dirty="0" smtClean="0"/>
              <a:t>흔들 목마 모델링</a:t>
            </a:r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0" y="1268760"/>
            <a:ext cx="9036496" cy="5053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eaLnBrk="1" latinLnBrk="0" hangingPunct="1">
              <a:lnSpc>
                <a:spcPct val="90000"/>
              </a:lnSpc>
              <a:defRPr/>
            </a:pPr>
            <a:r>
              <a:rPr lang="ko-KR" altLang="en-US" sz="2000" kern="0" dirty="0" smtClean="0">
                <a:latin typeface="+mn-ea"/>
              </a:rPr>
              <a:t>다리</a:t>
            </a:r>
            <a:r>
              <a:rPr lang="en-US" altLang="ko-KR" sz="2000" kern="0" dirty="0" smtClean="0">
                <a:latin typeface="+mn-ea"/>
              </a:rPr>
              <a:t> </a:t>
            </a:r>
            <a:r>
              <a:rPr lang="ko-KR" altLang="en-US" sz="2000" kern="0" dirty="0" smtClean="0">
                <a:latin typeface="+mn-ea"/>
              </a:rPr>
              <a:t>만들기</a:t>
            </a:r>
            <a:endParaRPr lang="en-US" altLang="ko-KR" sz="20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ko-KR" altLang="en-US" sz="1600" kern="0" dirty="0" smtClean="0">
                <a:latin typeface="+mn-ea"/>
              </a:rPr>
              <a:t>비율에 주의해서 </a:t>
            </a:r>
            <a:r>
              <a:rPr lang="en-US" altLang="ko-KR" sz="1600" kern="0" dirty="0" smtClean="0">
                <a:latin typeface="+mn-ea"/>
              </a:rPr>
              <a:t>Front</a:t>
            </a:r>
            <a:r>
              <a:rPr lang="ko-KR" altLang="en-US" sz="1600" kern="0" dirty="0" smtClean="0">
                <a:latin typeface="+mn-ea"/>
              </a:rPr>
              <a:t> </a:t>
            </a:r>
            <a:r>
              <a:rPr lang="en-US" altLang="ko-KR" sz="1600" kern="0" dirty="0" smtClean="0">
                <a:latin typeface="+mn-ea"/>
              </a:rPr>
              <a:t>View</a:t>
            </a:r>
            <a:r>
              <a:rPr lang="ko-KR" altLang="en-US" sz="1600" kern="0" dirty="0" smtClean="0">
                <a:latin typeface="+mn-ea"/>
              </a:rPr>
              <a:t>에서 뒤쪽 다리 </a:t>
            </a:r>
            <a:r>
              <a:rPr lang="en-US" altLang="ko-KR" sz="1600" kern="0" dirty="0" smtClean="0">
                <a:latin typeface="+mn-ea"/>
              </a:rPr>
              <a:t>Line</a:t>
            </a:r>
            <a:r>
              <a:rPr lang="ko-KR" altLang="en-US" sz="1600" kern="0" dirty="0" smtClean="0">
                <a:latin typeface="+mn-ea"/>
              </a:rPr>
              <a:t>으로 제작 </a:t>
            </a:r>
            <a:r>
              <a:rPr lang="en-US" altLang="ko-KR" sz="1600" kern="0" dirty="0" smtClean="0">
                <a:latin typeface="+mn-ea"/>
              </a:rPr>
              <a:t>(A)</a:t>
            </a: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en-US" altLang="ko-KR" sz="1600" kern="0" dirty="0" smtClean="0">
                <a:latin typeface="+mn-ea"/>
              </a:rPr>
              <a:t>Vertex </a:t>
            </a:r>
            <a:r>
              <a:rPr lang="ko-KR" altLang="en-US" sz="1600" kern="0" dirty="0" smtClean="0">
                <a:latin typeface="+mn-ea"/>
              </a:rPr>
              <a:t>단위 선택 </a:t>
            </a:r>
            <a:r>
              <a:rPr lang="en-US" altLang="ko-KR" sz="1600" kern="0" dirty="0" smtClean="0">
                <a:latin typeface="+mn-ea"/>
              </a:rPr>
              <a:t>&gt; </a:t>
            </a:r>
            <a:r>
              <a:rPr lang="ko-KR" altLang="en-US" sz="1600" kern="0" dirty="0" smtClean="0">
                <a:latin typeface="+mn-ea"/>
              </a:rPr>
              <a:t>모두 선택 </a:t>
            </a:r>
            <a:r>
              <a:rPr lang="en-US" altLang="ko-KR" sz="1600" kern="0" dirty="0" smtClean="0">
                <a:latin typeface="+mn-ea"/>
              </a:rPr>
              <a:t>&gt; Smooth &gt; Bezier (B)</a:t>
            </a: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ko-KR" altLang="en-US" sz="1600" kern="0" dirty="0" smtClean="0">
                <a:latin typeface="+mn-ea"/>
              </a:rPr>
              <a:t>곡선 조정 및 원으로 표시한 부분은 </a:t>
            </a:r>
            <a:r>
              <a:rPr lang="en-US" altLang="ko-KR" sz="1600" kern="0" dirty="0" smtClean="0">
                <a:latin typeface="+mn-ea"/>
              </a:rPr>
              <a:t>Bezier Corner</a:t>
            </a:r>
            <a:r>
              <a:rPr lang="ko-KR" altLang="en-US" sz="1600" kern="0" dirty="0" smtClean="0">
                <a:latin typeface="+mn-ea"/>
              </a:rPr>
              <a:t>로 설정 </a:t>
            </a:r>
            <a:r>
              <a:rPr lang="en-US" altLang="ko-KR" sz="1600" kern="0" dirty="0" smtClean="0">
                <a:latin typeface="+mn-ea"/>
              </a:rPr>
              <a:t>(C)</a:t>
            </a: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en-US" altLang="ko-KR" sz="1600" kern="0" dirty="0" smtClean="0">
                <a:latin typeface="+mn-ea"/>
              </a:rPr>
              <a:t>Shell </a:t>
            </a:r>
            <a:r>
              <a:rPr lang="ko-KR" altLang="en-US" sz="1600" kern="0" dirty="0" smtClean="0">
                <a:latin typeface="+mn-ea"/>
              </a:rPr>
              <a:t>적용</a:t>
            </a:r>
            <a:r>
              <a:rPr lang="en-US" altLang="ko-KR" sz="1600" kern="0" dirty="0" smtClean="0">
                <a:latin typeface="+mn-ea"/>
              </a:rPr>
              <a:t>. </a:t>
            </a:r>
            <a:r>
              <a:rPr lang="ko-KR" altLang="en-US" sz="1600" kern="0" dirty="0" smtClean="0">
                <a:latin typeface="+mn-ea"/>
              </a:rPr>
              <a:t>이름은 </a:t>
            </a:r>
            <a:r>
              <a:rPr lang="en-US" altLang="ko-KR" sz="1600" kern="0" dirty="0" smtClean="0">
                <a:latin typeface="+mn-ea"/>
              </a:rPr>
              <a:t>‘</a:t>
            </a:r>
            <a:r>
              <a:rPr lang="ko-KR" altLang="en-US" sz="1600" kern="0" dirty="0" smtClean="0">
                <a:latin typeface="+mn-ea"/>
              </a:rPr>
              <a:t>다리</a:t>
            </a:r>
            <a:r>
              <a:rPr lang="en-US" altLang="ko-KR" sz="1600" kern="0" dirty="0" smtClean="0">
                <a:latin typeface="+mn-ea"/>
              </a:rPr>
              <a:t>’. </a:t>
            </a:r>
            <a:r>
              <a:rPr lang="ko-KR" altLang="en-US" sz="1600" kern="0" dirty="0" smtClean="0">
                <a:latin typeface="+mn-ea"/>
              </a:rPr>
              <a:t>색상 조정 </a:t>
            </a:r>
            <a:r>
              <a:rPr lang="en-US" altLang="ko-KR" sz="1600" kern="0" dirty="0" smtClean="0">
                <a:latin typeface="+mn-ea"/>
              </a:rPr>
              <a:t>(D)</a:t>
            </a: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6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600" kern="0" dirty="0" smtClean="0"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713" y="3086564"/>
            <a:ext cx="3117130" cy="3057944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 bwMode="auto">
          <a:xfrm>
            <a:off x="1923164" y="3420251"/>
            <a:ext cx="520941" cy="288582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accent5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r>
              <a:rPr lang="en-US" altLang="ko-KR" sz="1600" dirty="0">
                <a:solidFill>
                  <a:schemeClr val="accent3">
                    <a:lumMod val="95000"/>
                  </a:schemeClr>
                </a:solidFill>
                <a:latin typeface="+mj-lt"/>
                <a:ea typeface="굴림" pitchFamily="50" charset="-127"/>
              </a:rPr>
              <a:t>A</a:t>
            </a:r>
            <a:endParaRPr lang="ko-KR" altLang="en-US" sz="1600" dirty="0">
              <a:solidFill>
                <a:schemeClr val="accent3">
                  <a:lumMod val="95000"/>
                </a:schemeClr>
              </a:solidFill>
              <a:latin typeface="+mj-lt"/>
              <a:ea typeface="굴림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3784" y="3086564"/>
            <a:ext cx="1359713" cy="3057944"/>
          </a:xfrm>
          <a:prstGeom prst="rect">
            <a:avLst/>
          </a:prstGeom>
        </p:spPr>
      </p:pic>
      <p:sp>
        <p:nvSpPr>
          <p:cNvPr id="23" name="오른쪽 화살표 22"/>
          <p:cNvSpPr/>
          <p:nvPr/>
        </p:nvSpPr>
        <p:spPr bwMode="auto">
          <a:xfrm>
            <a:off x="3106506" y="4227676"/>
            <a:ext cx="720080" cy="576064"/>
          </a:xfrm>
          <a:prstGeom prst="rightArrow">
            <a:avLst/>
          </a:prstGeom>
          <a:solidFill>
            <a:schemeClr val="accent1"/>
          </a:solidFill>
          <a:ln w="28575" cap="flat" cmpd="sng" algn="ctr">
            <a:solidFill>
              <a:schemeClr val="accent5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600" b="0" i="0" u="none" strike="noStrike" cap="none" normalizeH="0" baseline="0" dirty="0" smtClean="0">
                <a:ln>
                  <a:noFill/>
                </a:ln>
                <a:solidFill>
                  <a:schemeClr val="accent3">
                    <a:lumMod val="95000"/>
                  </a:schemeClr>
                </a:solidFill>
                <a:effectLst/>
                <a:latin typeface="+mj-lt"/>
                <a:ea typeface="굴림" pitchFamily="50" charset="-127"/>
              </a:rPr>
              <a:t>(B)</a:t>
            </a:r>
            <a:endParaRPr kumimoji="0" lang="ko-KR" altLang="en-US" sz="1600" b="0" i="0" u="none" strike="noStrike" cap="none" normalizeH="0" baseline="0" dirty="0" smtClean="0">
              <a:ln>
                <a:noFill/>
              </a:ln>
              <a:solidFill>
                <a:schemeClr val="accent3">
                  <a:lumMod val="95000"/>
                </a:schemeClr>
              </a:solidFill>
              <a:effectLst/>
              <a:latin typeface="+mj-lt"/>
              <a:ea typeface="굴림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24438" y="3081773"/>
            <a:ext cx="1510931" cy="3046529"/>
          </a:xfrm>
          <a:prstGeom prst="rect">
            <a:avLst/>
          </a:prstGeom>
        </p:spPr>
      </p:pic>
      <p:sp>
        <p:nvSpPr>
          <p:cNvPr id="21" name="타원 20"/>
          <p:cNvSpPr/>
          <p:nvPr/>
        </p:nvSpPr>
        <p:spPr bwMode="auto">
          <a:xfrm>
            <a:off x="5778958" y="3307334"/>
            <a:ext cx="410666" cy="390681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24" name="타원 23"/>
          <p:cNvSpPr/>
          <p:nvPr/>
        </p:nvSpPr>
        <p:spPr bwMode="auto">
          <a:xfrm>
            <a:off x="6528626" y="3289593"/>
            <a:ext cx="410666" cy="390681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25" name="타원 24"/>
          <p:cNvSpPr/>
          <p:nvPr/>
        </p:nvSpPr>
        <p:spPr bwMode="auto">
          <a:xfrm>
            <a:off x="6189624" y="5704207"/>
            <a:ext cx="749668" cy="390681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26" name="오른쪽 화살표 25"/>
          <p:cNvSpPr/>
          <p:nvPr/>
        </p:nvSpPr>
        <p:spPr bwMode="auto">
          <a:xfrm>
            <a:off x="5053323" y="4220408"/>
            <a:ext cx="720080" cy="576064"/>
          </a:xfrm>
          <a:prstGeom prst="rightArrow">
            <a:avLst/>
          </a:prstGeom>
          <a:solidFill>
            <a:schemeClr val="accent1"/>
          </a:solidFill>
          <a:ln w="28575" cap="flat" cmpd="sng" algn="ctr">
            <a:solidFill>
              <a:schemeClr val="accent5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600" b="0" i="0" u="none" strike="noStrike" cap="none" normalizeH="0" baseline="0" dirty="0" smtClean="0">
                <a:ln>
                  <a:noFill/>
                </a:ln>
                <a:solidFill>
                  <a:schemeClr val="accent3">
                    <a:lumMod val="95000"/>
                  </a:schemeClr>
                </a:solidFill>
                <a:effectLst/>
                <a:latin typeface="+mj-lt"/>
                <a:ea typeface="굴림" pitchFamily="50" charset="-127"/>
              </a:rPr>
              <a:t>(C)</a:t>
            </a:r>
            <a:endParaRPr kumimoji="0" lang="ko-KR" altLang="en-US" sz="1600" b="0" i="0" u="none" strike="noStrike" cap="none" normalizeH="0" baseline="0" dirty="0" smtClean="0">
              <a:ln>
                <a:noFill/>
              </a:ln>
              <a:solidFill>
                <a:schemeClr val="accent3">
                  <a:lumMod val="95000"/>
                </a:schemeClr>
              </a:solidFill>
              <a:effectLst/>
              <a:latin typeface="+mj-lt"/>
              <a:ea typeface="굴림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01576" y="3789040"/>
            <a:ext cx="1534920" cy="1652991"/>
          </a:xfrm>
          <a:prstGeom prst="rect">
            <a:avLst/>
          </a:prstGeom>
        </p:spPr>
      </p:pic>
      <p:sp>
        <p:nvSpPr>
          <p:cNvPr id="15" name="오른쪽 화살표 14"/>
          <p:cNvSpPr/>
          <p:nvPr/>
        </p:nvSpPr>
        <p:spPr bwMode="auto">
          <a:xfrm>
            <a:off x="6936230" y="4227676"/>
            <a:ext cx="720080" cy="576064"/>
          </a:xfrm>
          <a:prstGeom prst="rightArrow">
            <a:avLst/>
          </a:prstGeom>
          <a:solidFill>
            <a:schemeClr val="accent1"/>
          </a:solidFill>
          <a:ln w="28575" cap="flat" cmpd="sng" algn="ctr">
            <a:solidFill>
              <a:schemeClr val="accent5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600" b="0" i="0" u="none" strike="noStrike" cap="none" normalizeH="0" baseline="0" dirty="0" smtClean="0">
                <a:ln>
                  <a:noFill/>
                </a:ln>
                <a:solidFill>
                  <a:schemeClr val="accent3">
                    <a:lumMod val="95000"/>
                  </a:schemeClr>
                </a:solidFill>
                <a:effectLst/>
                <a:latin typeface="+mj-lt"/>
                <a:ea typeface="굴림" pitchFamily="50" charset="-127"/>
              </a:rPr>
              <a:t>(D)</a:t>
            </a:r>
            <a:endParaRPr kumimoji="0" lang="ko-KR" altLang="en-US" sz="1600" b="0" i="0" u="none" strike="noStrike" cap="none" normalizeH="0" baseline="0" dirty="0" smtClean="0">
              <a:ln>
                <a:noFill/>
              </a:ln>
              <a:solidFill>
                <a:schemeClr val="accent3">
                  <a:lumMod val="95000"/>
                </a:schemeClr>
              </a:solidFill>
              <a:effectLst/>
              <a:latin typeface="+mj-lt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8297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ko-KR" altLang="en-US" sz="2800" dirty="0" smtClean="0"/>
              <a:t>흔들 목마 모델링</a:t>
            </a:r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0" y="1268760"/>
            <a:ext cx="9036496" cy="5053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eaLnBrk="1" latinLnBrk="0" hangingPunct="1">
              <a:lnSpc>
                <a:spcPct val="90000"/>
              </a:lnSpc>
              <a:defRPr/>
            </a:pPr>
            <a:r>
              <a:rPr lang="ko-KR" altLang="en-US" sz="2000" kern="0" dirty="0" smtClean="0">
                <a:latin typeface="+mn-ea"/>
              </a:rPr>
              <a:t>다리</a:t>
            </a:r>
            <a:r>
              <a:rPr lang="en-US" altLang="ko-KR" sz="2000" kern="0" dirty="0" smtClean="0">
                <a:latin typeface="+mn-ea"/>
              </a:rPr>
              <a:t> </a:t>
            </a:r>
            <a:r>
              <a:rPr lang="ko-KR" altLang="en-US" sz="2000" kern="0" dirty="0" smtClean="0">
                <a:latin typeface="+mn-ea"/>
              </a:rPr>
              <a:t>복제</a:t>
            </a:r>
            <a:endParaRPr lang="en-US" altLang="ko-KR" sz="20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en-US" altLang="ko-KR" sz="1600" kern="0" dirty="0" smtClean="0">
                <a:latin typeface="+mn-ea"/>
              </a:rPr>
              <a:t>Top view</a:t>
            </a:r>
            <a:r>
              <a:rPr lang="ko-KR" altLang="en-US" sz="1600" kern="0" dirty="0" smtClean="0">
                <a:latin typeface="+mn-ea"/>
              </a:rPr>
              <a:t>에서 </a:t>
            </a:r>
            <a:r>
              <a:rPr lang="en-US" altLang="ko-KR" sz="1600" kern="0" dirty="0" smtClean="0">
                <a:latin typeface="+mn-ea"/>
              </a:rPr>
              <a:t>‘Select and Move’ </a:t>
            </a:r>
            <a:r>
              <a:rPr lang="ko-KR" altLang="en-US" sz="1600" kern="0" dirty="0" smtClean="0">
                <a:latin typeface="+mn-ea"/>
              </a:rPr>
              <a:t>도구     를 이용해서 </a:t>
            </a:r>
            <a:r>
              <a:rPr lang="en-US" altLang="ko-KR" sz="1600" kern="0" dirty="0" smtClean="0">
                <a:latin typeface="+mn-ea"/>
              </a:rPr>
              <a:t>Shift </a:t>
            </a:r>
            <a:r>
              <a:rPr lang="ko-KR" altLang="en-US" sz="1600" kern="0" dirty="0" smtClean="0">
                <a:latin typeface="+mn-ea"/>
              </a:rPr>
              <a:t>키를 누르고 </a:t>
            </a:r>
            <a:r>
              <a:rPr lang="en-US" altLang="ko-KR" sz="1600" kern="0" dirty="0" smtClean="0">
                <a:latin typeface="+mn-ea"/>
              </a:rPr>
              <a:t>Y </a:t>
            </a:r>
            <a:r>
              <a:rPr lang="ko-KR" altLang="en-US" sz="1600" kern="0" dirty="0" smtClean="0">
                <a:latin typeface="+mn-ea"/>
              </a:rPr>
              <a:t>축 방향으로 다리 이동</a:t>
            </a:r>
            <a:r>
              <a:rPr lang="en-US" altLang="ko-KR" sz="1600" kern="0" dirty="0" smtClean="0">
                <a:latin typeface="+mn-ea"/>
              </a:rPr>
              <a:t>(A)</a:t>
            </a: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en-US" altLang="ko-KR" sz="1600" kern="0" dirty="0" smtClean="0">
                <a:latin typeface="+mn-ea"/>
              </a:rPr>
              <a:t>Clone</a:t>
            </a:r>
            <a:r>
              <a:rPr lang="ko-KR" altLang="en-US" sz="1600" kern="0" dirty="0" smtClean="0">
                <a:latin typeface="+mn-ea"/>
              </a:rPr>
              <a:t> 옵션은 </a:t>
            </a:r>
            <a:r>
              <a:rPr lang="en-US" altLang="ko-KR" sz="1600" kern="0" dirty="0" smtClean="0">
                <a:latin typeface="+mn-ea"/>
              </a:rPr>
              <a:t>Instance</a:t>
            </a:r>
            <a:r>
              <a:rPr lang="ko-KR" altLang="en-US" sz="1600" kern="0" dirty="0" smtClean="0">
                <a:latin typeface="+mn-ea"/>
              </a:rPr>
              <a:t> 선택</a:t>
            </a:r>
            <a:r>
              <a:rPr lang="en-US" altLang="ko-KR" sz="1600" kern="0" dirty="0" smtClean="0">
                <a:latin typeface="+mn-ea"/>
              </a:rPr>
              <a:t>. </a:t>
            </a:r>
            <a:r>
              <a:rPr lang="ko-KR" altLang="en-US" sz="1600" kern="0" dirty="0" smtClean="0">
                <a:latin typeface="+mn-ea"/>
              </a:rPr>
              <a:t>이름 변경</a:t>
            </a:r>
            <a:r>
              <a:rPr lang="en-US" altLang="ko-KR" sz="1600" kern="0" dirty="0" smtClean="0">
                <a:latin typeface="+mn-ea"/>
              </a:rPr>
              <a:t>(B)</a:t>
            </a: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ko-KR" altLang="en-US" sz="1600" kern="0" dirty="0" smtClean="0">
                <a:latin typeface="+mn-ea"/>
              </a:rPr>
              <a:t>다리 위치 조정</a:t>
            </a:r>
            <a:r>
              <a:rPr lang="en-US" altLang="ko-KR" sz="1600" kern="0" dirty="0" smtClean="0">
                <a:latin typeface="+mn-ea"/>
              </a:rPr>
              <a:t>(C)</a:t>
            </a: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6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600" kern="0" dirty="0" smtClean="0">
              <a:latin typeface="+mn-ea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0753" y="1596637"/>
            <a:ext cx="289980" cy="283236"/>
          </a:xfrm>
          <a:prstGeom prst="rect">
            <a:avLst/>
          </a:prstGeom>
        </p:spPr>
      </p:pic>
      <p:grpSp>
        <p:nvGrpSpPr>
          <p:cNvPr id="11" name="그룹 10"/>
          <p:cNvGrpSpPr/>
          <p:nvPr/>
        </p:nvGrpSpPr>
        <p:grpSpPr>
          <a:xfrm>
            <a:off x="482580" y="2713551"/>
            <a:ext cx="7712073" cy="1610349"/>
            <a:chOff x="482580" y="2713551"/>
            <a:chExt cx="7712073" cy="1610349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2580" y="2713551"/>
              <a:ext cx="3563888" cy="1610349"/>
            </a:xfrm>
            <a:prstGeom prst="rect">
              <a:avLst/>
            </a:prstGeom>
          </p:spPr>
        </p:pic>
        <p:sp>
          <p:nvSpPr>
            <p:cNvPr id="23" name="오른쪽 화살표 22"/>
            <p:cNvSpPr/>
            <p:nvPr/>
          </p:nvSpPr>
          <p:spPr bwMode="auto">
            <a:xfrm>
              <a:off x="4113871" y="3248435"/>
              <a:ext cx="720080" cy="576064"/>
            </a:xfrm>
            <a:prstGeom prst="rightArrow">
              <a:avLst/>
            </a:prstGeom>
            <a:solidFill>
              <a:schemeClr val="accent1"/>
            </a:solidFill>
            <a:ln w="28575" cap="flat" cmpd="sng" algn="ctr">
              <a:solidFill>
                <a:schemeClr val="accent5">
                  <a:lumMod val="40000"/>
                  <a:lumOff val="6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1600" b="0" i="0" u="none" strike="noStrike" cap="none" normalizeH="0" baseline="0" dirty="0" smtClean="0">
                  <a:ln>
                    <a:noFill/>
                  </a:ln>
                  <a:solidFill>
                    <a:schemeClr val="accent3">
                      <a:lumMod val="95000"/>
                    </a:schemeClr>
                  </a:solidFill>
                  <a:effectLst/>
                  <a:latin typeface="+mj-lt"/>
                  <a:ea typeface="굴림" pitchFamily="50" charset="-127"/>
                </a:rPr>
                <a:t>(A)</a:t>
              </a:r>
              <a:endParaRPr kumimoji="0" lang="ko-KR" altLang="en-US" sz="1600" b="0" i="0" u="none" strike="noStrike" cap="none" normalizeH="0" baseline="0" dirty="0" smtClean="0">
                <a:ln>
                  <a:noFill/>
                </a:ln>
                <a:solidFill>
                  <a:schemeClr val="accent3">
                    <a:lumMod val="95000"/>
                  </a:schemeClr>
                </a:solidFill>
                <a:effectLst/>
                <a:latin typeface="+mj-lt"/>
                <a:ea typeface="굴림" pitchFamily="50" charset="-127"/>
              </a:endParaRPr>
            </a:p>
          </p:txBody>
        </p:sp>
        <p:sp>
          <p:nvSpPr>
            <p:cNvPr id="21" name="타원 20"/>
            <p:cNvSpPr/>
            <p:nvPr/>
          </p:nvSpPr>
          <p:spPr bwMode="auto">
            <a:xfrm>
              <a:off x="6884989" y="3145786"/>
              <a:ext cx="410666" cy="390681"/>
            </a:xfrm>
            <a:prstGeom prst="ellipse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24" name="타원 23"/>
            <p:cNvSpPr/>
            <p:nvPr/>
          </p:nvSpPr>
          <p:spPr bwMode="auto">
            <a:xfrm>
              <a:off x="7634657" y="3128045"/>
              <a:ext cx="410666" cy="390681"/>
            </a:xfrm>
            <a:prstGeom prst="ellipse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굴림" pitchFamily="50" charset="-127"/>
              </a:endParaRPr>
            </a:p>
          </p:txBody>
        </p:sp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844135" y="2722156"/>
              <a:ext cx="3350518" cy="1570007"/>
            </a:xfrm>
            <a:prstGeom prst="rect">
              <a:avLst/>
            </a:prstGeom>
          </p:spPr>
        </p:pic>
      </p:grpSp>
      <p:grpSp>
        <p:nvGrpSpPr>
          <p:cNvPr id="12" name="그룹 11"/>
          <p:cNvGrpSpPr/>
          <p:nvPr/>
        </p:nvGrpSpPr>
        <p:grpSpPr>
          <a:xfrm>
            <a:off x="523648" y="4718928"/>
            <a:ext cx="2515043" cy="1735512"/>
            <a:chOff x="3103489" y="4869160"/>
            <a:chExt cx="2515043" cy="1735512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685482" y="4869160"/>
              <a:ext cx="1933050" cy="1735512"/>
            </a:xfrm>
            <a:prstGeom prst="rect">
              <a:avLst/>
            </a:prstGeom>
          </p:spPr>
        </p:pic>
        <p:sp>
          <p:nvSpPr>
            <p:cNvPr id="25" name="타원 24"/>
            <p:cNvSpPr/>
            <p:nvPr/>
          </p:nvSpPr>
          <p:spPr bwMode="auto">
            <a:xfrm>
              <a:off x="3739037" y="5321901"/>
              <a:ext cx="749668" cy="390681"/>
            </a:xfrm>
            <a:prstGeom prst="ellipse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19" name="직사각형 18"/>
            <p:cNvSpPr/>
            <p:nvPr/>
          </p:nvSpPr>
          <p:spPr bwMode="auto">
            <a:xfrm>
              <a:off x="3103489" y="5424000"/>
              <a:ext cx="520941" cy="288582"/>
            </a:xfrm>
            <a:prstGeom prst="rect">
              <a:avLst/>
            </a:prstGeom>
            <a:solidFill>
              <a:schemeClr val="accent1"/>
            </a:solidFill>
            <a:ln w="28575" cap="flat" cmpd="sng" algn="ctr">
              <a:solidFill>
                <a:schemeClr val="accent5">
                  <a:lumMod val="40000"/>
                  <a:lumOff val="6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fontAlgn="base" latinLnBrk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600" dirty="0" smtClean="0">
                  <a:solidFill>
                    <a:schemeClr val="accent3">
                      <a:lumMod val="95000"/>
                    </a:schemeClr>
                  </a:solidFill>
                  <a:latin typeface="+mj-lt"/>
                  <a:ea typeface="굴림" pitchFamily="50" charset="-127"/>
                </a:rPr>
                <a:t>B</a:t>
              </a:r>
              <a:endParaRPr lang="ko-KR" altLang="en-US" sz="1600" dirty="0">
                <a:solidFill>
                  <a:schemeClr val="accent3">
                    <a:lumMod val="95000"/>
                  </a:schemeClr>
                </a:solidFill>
                <a:latin typeface="+mj-lt"/>
                <a:ea typeface="굴림" pitchFamily="50" charset="-127"/>
              </a:endParaRPr>
            </a:p>
          </p:txBody>
        </p:sp>
        <p:sp>
          <p:nvSpPr>
            <p:cNvPr id="22" name="타원 21"/>
            <p:cNvSpPr/>
            <p:nvPr/>
          </p:nvSpPr>
          <p:spPr bwMode="auto">
            <a:xfrm>
              <a:off x="3671634" y="5969982"/>
              <a:ext cx="749668" cy="390681"/>
            </a:xfrm>
            <a:prstGeom prst="ellipse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굴림" pitchFamily="50" charset="-127"/>
              </a:endParaRPr>
            </a:p>
          </p:txBody>
        </p:sp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7230" y="4996775"/>
            <a:ext cx="3527423" cy="1614797"/>
          </a:xfrm>
          <a:prstGeom prst="rect">
            <a:avLst/>
          </a:prstGeom>
        </p:spPr>
      </p:pic>
      <p:sp>
        <p:nvSpPr>
          <p:cNvPr id="27" name="오른쪽 화살표 26"/>
          <p:cNvSpPr/>
          <p:nvPr/>
        </p:nvSpPr>
        <p:spPr bwMode="auto">
          <a:xfrm rot="5400000">
            <a:off x="6164649" y="4395908"/>
            <a:ext cx="720080" cy="576064"/>
          </a:xfrm>
          <a:prstGeom prst="rightArrow">
            <a:avLst/>
          </a:prstGeom>
          <a:solidFill>
            <a:schemeClr val="accent1"/>
          </a:solidFill>
          <a:ln w="28575" cap="flat" cmpd="sng" algn="ctr">
            <a:solidFill>
              <a:schemeClr val="accent5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600" b="0" i="0" u="none" strike="noStrike" cap="none" normalizeH="0" baseline="0" dirty="0" smtClean="0">
                <a:ln>
                  <a:noFill/>
                </a:ln>
                <a:solidFill>
                  <a:schemeClr val="accent3">
                    <a:lumMod val="95000"/>
                  </a:schemeClr>
                </a:solidFill>
                <a:effectLst/>
                <a:latin typeface="+mj-lt"/>
                <a:ea typeface="굴림" pitchFamily="50" charset="-127"/>
              </a:rPr>
              <a:t>(C)</a:t>
            </a:r>
            <a:endParaRPr kumimoji="0" lang="ko-KR" altLang="en-US" sz="1600" b="0" i="0" u="none" strike="noStrike" cap="none" normalizeH="0" baseline="0" dirty="0" smtClean="0">
              <a:ln>
                <a:noFill/>
              </a:ln>
              <a:solidFill>
                <a:schemeClr val="accent3">
                  <a:lumMod val="95000"/>
                </a:schemeClr>
              </a:solidFill>
              <a:effectLst/>
              <a:latin typeface="+mj-lt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47968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ko-KR" altLang="en-US" sz="2800" dirty="0" smtClean="0"/>
              <a:t>흔들 목마 모델링</a:t>
            </a:r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0" y="1268760"/>
            <a:ext cx="9036496" cy="5053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eaLnBrk="1" latinLnBrk="0" hangingPunct="1">
              <a:lnSpc>
                <a:spcPct val="90000"/>
              </a:lnSpc>
              <a:defRPr/>
            </a:pPr>
            <a:r>
              <a:rPr lang="ko-KR" altLang="en-US" sz="2000" kern="0" dirty="0" smtClean="0">
                <a:latin typeface="+mn-ea"/>
              </a:rPr>
              <a:t>꼬리</a:t>
            </a:r>
            <a:r>
              <a:rPr lang="en-US" altLang="ko-KR" sz="2000" kern="0" dirty="0" smtClean="0">
                <a:latin typeface="+mn-ea"/>
              </a:rPr>
              <a:t> </a:t>
            </a:r>
            <a:r>
              <a:rPr lang="ko-KR" altLang="en-US" sz="2000" kern="0" dirty="0" smtClean="0">
                <a:latin typeface="+mn-ea"/>
              </a:rPr>
              <a:t>만들기</a:t>
            </a:r>
            <a:endParaRPr lang="en-US" altLang="ko-KR" sz="20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en-US" altLang="ko-KR" sz="1600" kern="0" dirty="0" smtClean="0">
                <a:latin typeface="+mn-ea"/>
              </a:rPr>
              <a:t>Top view</a:t>
            </a:r>
            <a:r>
              <a:rPr lang="ko-KR" altLang="en-US" sz="1600" kern="0" dirty="0" smtClean="0">
                <a:latin typeface="+mn-ea"/>
              </a:rPr>
              <a:t>에서</a:t>
            </a:r>
            <a:r>
              <a:rPr lang="en-US" altLang="ko-KR" sz="1600" kern="0" dirty="0" smtClean="0">
                <a:latin typeface="+mn-ea"/>
              </a:rPr>
              <a:t> Create &gt; Shapes &gt; Arc </a:t>
            </a:r>
            <a:r>
              <a:rPr lang="ko-KR" altLang="en-US" sz="1600" kern="0" dirty="0" smtClean="0">
                <a:latin typeface="+mn-ea"/>
              </a:rPr>
              <a:t>선택</a:t>
            </a:r>
            <a:r>
              <a:rPr lang="en-US" altLang="ko-KR" sz="1600" kern="0" dirty="0" smtClean="0">
                <a:latin typeface="+mn-ea"/>
              </a:rPr>
              <a:t>. </a:t>
            </a:r>
            <a:r>
              <a:rPr lang="ko-KR" altLang="en-US" sz="1600" kern="0" dirty="0" smtClean="0">
                <a:latin typeface="+mn-ea"/>
              </a:rPr>
              <a:t>안장 뒤쪽 라인에 맞춰 </a:t>
            </a:r>
            <a:r>
              <a:rPr lang="en-US" altLang="ko-KR" sz="1600" kern="0" dirty="0" smtClean="0">
                <a:latin typeface="+mn-ea"/>
              </a:rPr>
              <a:t>Arc </a:t>
            </a:r>
            <a:r>
              <a:rPr lang="ko-KR" altLang="en-US" sz="1600" kern="0" dirty="0" smtClean="0">
                <a:latin typeface="+mn-ea"/>
              </a:rPr>
              <a:t>그리기</a:t>
            </a:r>
            <a:r>
              <a:rPr lang="en-US" altLang="ko-KR" sz="1600" kern="0" dirty="0" smtClean="0">
                <a:latin typeface="+mn-ea"/>
              </a:rPr>
              <a:t>(A)</a:t>
            </a:r>
          </a:p>
          <a:p>
            <a:pPr lvl="2" eaLnBrk="1" latinLnBrk="0" hangingPunct="1">
              <a:lnSpc>
                <a:spcPct val="90000"/>
              </a:lnSpc>
              <a:defRPr/>
            </a:pPr>
            <a:r>
              <a:rPr lang="ko-KR" altLang="en-US" sz="1200" kern="0" dirty="0" smtClean="0">
                <a:latin typeface="+mn-ea"/>
              </a:rPr>
              <a:t>원으로 표시된 지점부터 다른 지점까지 마우스 드래그 후 곡률 조정</a:t>
            </a:r>
            <a:endParaRPr lang="en-US" altLang="ko-KR" sz="12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en-US" altLang="ko-KR" sz="1600" kern="0" dirty="0" smtClean="0">
                <a:latin typeface="+mn-ea"/>
              </a:rPr>
              <a:t>Arc</a:t>
            </a:r>
            <a:r>
              <a:rPr lang="ko-KR" altLang="en-US" sz="1600" kern="0" dirty="0" smtClean="0">
                <a:latin typeface="+mn-ea"/>
              </a:rPr>
              <a:t>를</a:t>
            </a:r>
            <a:r>
              <a:rPr lang="en-US" altLang="ko-KR" sz="1600" kern="0" dirty="0" smtClean="0">
                <a:latin typeface="+mn-ea"/>
              </a:rPr>
              <a:t> </a:t>
            </a:r>
            <a:r>
              <a:rPr lang="ko-KR" altLang="en-US" sz="1600" kern="0" dirty="0" smtClean="0">
                <a:latin typeface="+mn-ea"/>
              </a:rPr>
              <a:t>마우스 오른쪽 클릭 후 </a:t>
            </a:r>
            <a:r>
              <a:rPr lang="en-US" altLang="ko-KR" sz="1600" kern="0" dirty="0" smtClean="0">
                <a:latin typeface="+mn-ea"/>
              </a:rPr>
              <a:t>Editable Spline</a:t>
            </a:r>
            <a:r>
              <a:rPr lang="ko-KR" altLang="en-US" sz="1600" kern="0" dirty="0" smtClean="0">
                <a:latin typeface="+mn-ea"/>
              </a:rPr>
              <a:t>으로 변환</a:t>
            </a:r>
            <a:endParaRPr lang="en-US" altLang="ko-KR" sz="16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en-US" altLang="ko-KR" sz="1600" kern="0" dirty="0" smtClean="0">
                <a:latin typeface="+mn-ea"/>
              </a:rPr>
              <a:t>Selection &gt; Spline </a:t>
            </a:r>
            <a:r>
              <a:rPr lang="ko-KR" altLang="en-US" sz="1600" kern="0" dirty="0" smtClean="0">
                <a:latin typeface="+mn-ea"/>
              </a:rPr>
              <a:t>선택</a:t>
            </a:r>
            <a:r>
              <a:rPr lang="en-US" altLang="ko-KR" sz="1600" kern="0" dirty="0" smtClean="0">
                <a:latin typeface="+mn-ea"/>
              </a:rPr>
              <a:t>. </a:t>
            </a:r>
            <a:r>
              <a:rPr lang="ko-KR" altLang="en-US" sz="1600" kern="0" dirty="0" smtClean="0">
                <a:latin typeface="+mn-ea"/>
              </a:rPr>
              <a:t>아래</a:t>
            </a:r>
            <a:r>
              <a:rPr lang="en-US" altLang="ko-KR" sz="1600" kern="0" dirty="0" smtClean="0">
                <a:latin typeface="+mn-ea"/>
              </a:rPr>
              <a:t> </a:t>
            </a:r>
            <a:r>
              <a:rPr lang="ko-KR" altLang="en-US" sz="1600" kern="0" dirty="0" smtClean="0">
                <a:latin typeface="+mn-ea"/>
              </a:rPr>
              <a:t>쪽 </a:t>
            </a:r>
            <a:r>
              <a:rPr lang="en-US" altLang="ko-KR" sz="1600" kern="0" dirty="0" smtClean="0">
                <a:latin typeface="+mn-ea"/>
              </a:rPr>
              <a:t>Outline </a:t>
            </a:r>
            <a:r>
              <a:rPr lang="ko-KR" altLang="en-US" sz="1600" kern="0" dirty="0" smtClean="0">
                <a:latin typeface="+mn-ea"/>
              </a:rPr>
              <a:t>항목에 </a:t>
            </a:r>
            <a:r>
              <a:rPr lang="en-US" altLang="ko-KR" sz="1600" kern="0" dirty="0" smtClean="0">
                <a:latin typeface="+mn-ea"/>
              </a:rPr>
              <a:t>6.0 </a:t>
            </a:r>
            <a:r>
              <a:rPr lang="ko-KR" altLang="en-US" sz="1600" kern="0" dirty="0" smtClean="0">
                <a:latin typeface="+mn-ea"/>
              </a:rPr>
              <a:t>입력 </a:t>
            </a:r>
            <a:r>
              <a:rPr lang="en-US" altLang="ko-KR" sz="1600" kern="0" dirty="0" smtClean="0">
                <a:latin typeface="+mn-ea"/>
              </a:rPr>
              <a:t>+ ENTER. </a:t>
            </a:r>
            <a:r>
              <a:rPr lang="ko-KR" altLang="en-US" sz="1600" kern="0" dirty="0" smtClean="0">
                <a:latin typeface="+mn-ea"/>
              </a:rPr>
              <a:t>두께 생성</a:t>
            </a:r>
            <a:r>
              <a:rPr lang="en-US" altLang="ko-KR" sz="1600" kern="0" dirty="0" smtClean="0">
                <a:latin typeface="+mn-ea"/>
              </a:rPr>
              <a:t>(B)</a:t>
            </a: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en-US" altLang="ko-KR" sz="1600" kern="0" dirty="0" smtClean="0">
                <a:latin typeface="+mn-ea"/>
              </a:rPr>
              <a:t>Selection &gt; Vertex</a:t>
            </a:r>
            <a:r>
              <a:rPr lang="ko-KR" altLang="en-US" sz="1600" kern="0" dirty="0">
                <a:latin typeface="+mn-ea"/>
              </a:rPr>
              <a:t> </a:t>
            </a:r>
            <a:r>
              <a:rPr lang="ko-KR" altLang="en-US" sz="1600" kern="0" dirty="0" smtClean="0">
                <a:latin typeface="+mn-ea"/>
              </a:rPr>
              <a:t>선택</a:t>
            </a:r>
            <a:r>
              <a:rPr lang="en-US" altLang="ko-KR" sz="1600" kern="0" dirty="0" smtClean="0">
                <a:latin typeface="+mn-ea"/>
              </a:rPr>
              <a:t>. </a:t>
            </a:r>
            <a:r>
              <a:rPr lang="ko-KR" altLang="en-US" sz="1600" kern="0" dirty="0" smtClean="0">
                <a:latin typeface="+mn-ea"/>
              </a:rPr>
              <a:t>양끝 </a:t>
            </a:r>
            <a:r>
              <a:rPr lang="en-US" altLang="ko-KR" sz="1600" kern="0" dirty="0" smtClean="0">
                <a:latin typeface="+mn-ea"/>
              </a:rPr>
              <a:t>4</a:t>
            </a:r>
            <a:r>
              <a:rPr lang="ko-KR" altLang="en-US" sz="1600" kern="0" dirty="0" smtClean="0">
                <a:latin typeface="+mn-ea"/>
              </a:rPr>
              <a:t>개 </a:t>
            </a:r>
            <a:r>
              <a:rPr lang="en-US" altLang="ko-KR" sz="1600" kern="0" dirty="0" smtClean="0">
                <a:latin typeface="+mn-ea"/>
              </a:rPr>
              <a:t>vertex </a:t>
            </a:r>
            <a:r>
              <a:rPr lang="ko-KR" altLang="en-US" sz="1600" kern="0" dirty="0" smtClean="0">
                <a:latin typeface="+mn-ea"/>
              </a:rPr>
              <a:t>선택 후 </a:t>
            </a:r>
            <a:r>
              <a:rPr lang="en-US" altLang="ko-KR" sz="1600" kern="0" dirty="0" smtClean="0">
                <a:latin typeface="+mn-ea"/>
              </a:rPr>
              <a:t>Fillet</a:t>
            </a:r>
            <a:r>
              <a:rPr lang="ko-KR" altLang="en-US" sz="1600" kern="0" dirty="0" smtClean="0">
                <a:latin typeface="+mn-ea"/>
              </a:rPr>
              <a:t>에서 약 </a:t>
            </a:r>
            <a:r>
              <a:rPr lang="en-US" altLang="ko-KR" sz="1600" kern="0" dirty="0" smtClean="0">
                <a:latin typeface="+mn-ea"/>
              </a:rPr>
              <a:t>2.0 </a:t>
            </a:r>
            <a:r>
              <a:rPr lang="ko-KR" altLang="en-US" sz="1600" kern="0" dirty="0" smtClean="0">
                <a:latin typeface="+mn-ea"/>
              </a:rPr>
              <a:t>정도 입력</a:t>
            </a:r>
            <a:r>
              <a:rPr lang="en-US" altLang="ko-KR" sz="1600" kern="0" dirty="0" smtClean="0">
                <a:latin typeface="+mn-ea"/>
              </a:rPr>
              <a:t>(C)</a:t>
            </a: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600" kern="0" dirty="0" smtClean="0">
              <a:latin typeface="+mn-ea"/>
            </a:endParaRPr>
          </a:p>
        </p:txBody>
      </p:sp>
      <p:sp>
        <p:nvSpPr>
          <p:cNvPr id="27" name="오른쪽 화살표 26"/>
          <p:cNvSpPr/>
          <p:nvPr/>
        </p:nvSpPr>
        <p:spPr bwMode="auto">
          <a:xfrm>
            <a:off x="2262726" y="5002729"/>
            <a:ext cx="2165258" cy="576064"/>
          </a:xfrm>
          <a:prstGeom prst="rightArrow">
            <a:avLst/>
          </a:prstGeom>
          <a:solidFill>
            <a:schemeClr val="accent1"/>
          </a:solidFill>
          <a:ln w="28575" cap="flat" cmpd="sng" algn="ctr">
            <a:solidFill>
              <a:schemeClr val="accent5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600" b="0" i="0" u="none" strike="noStrike" cap="none" normalizeH="0" baseline="0" dirty="0" smtClean="0">
                <a:ln>
                  <a:noFill/>
                </a:ln>
                <a:solidFill>
                  <a:schemeClr val="accent3">
                    <a:lumMod val="95000"/>
                  </a:schemeClr>
                </a:solidFill>
                <a:effectLst/>
                <a:latin typeface="+mj-lt"/>
                <a:ea typeface="굴림" pitchFamily="50" charset="-127"/>
              </a:rPr>
              <a:t>(B)</a:t>
            </a:r>
            <a:endParaRPr kumimoji="0" lang="ko-KR" altLang="en-US" sz="1600" b="0" i="0" u="none" strike="noStrike" cap="none" normalizeH="0" baseline="0" dirty="0" smtClean="0">
              <a:ln>
                <a:noFill/>
              </a:ln>
              <a:solidFill>
                <a:schemeClr val="accent3">
                  <a:lumMod val="95000"/>
                </a:schemeClr>
              </a:solidFill>
              <a:effectLst/>
              <a:latin typeface="+mj-lt"/>
              <a:ea typeface="굴림" pitchFamily="50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0" y="3373679"/>
            <a:ext cx="2082521" cy="3470604"/>
            <a:chOff x="395536" y="2710911"/>
            <a:chExt cx="2370553" cy="3900661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7121" y="2710911"/>
              <a:ext cx="2238968" cy="3900661"/>
            </a:xfrm>
            <a:prstGeom prst="rect">
              <a:avLst/>
            </a:prstGeom>
          </p:spPr>
        </p:pic>
        <p:sp>
          <p:nvSpPr>
            <p:cNvPr id="20" name="직사각형 19"/>
            <p:cNvSpPr/>
            <p:nvPr/>
          </p:nvSpPr>
          <p:spPr bwMode="auto">
            <a:xfrm>
              <a:off x="395536" y="2710911"/>
              <a:ext cx="520941" cy="288582"/>
            </a:xfrm>
            <a:prstGeom prst="rect">
              <a:avLst/>
            </a:prstGeom>
            <a:solidFill>
              <a:schemeClr val="accent1"/>
            </a:solidFill>
            <a:ln w="28575" cap="flat" cmpd="sng" algn="ctr">
              <a:solidFill>
                <a:schemeClr val="accent5">
                  <a:lumMod val="40000"/>
                  <a:lumOff val="6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fontAlgn="base" latinLnBrk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600" dirty="0">
                  <a:solidFill>
                    <a:schemeClr val="accent3">
                      <a:lumMod val="95000"/>
                    </a:schemeClr>
                  </a:solidFill>
                  <a:latin typeface="+mj-lt"/>
                  <a:ea typeface="굴림" pitchFamily="50" charset="-127"/>
                </a:rPr>
                <a:t>A</a:t>
              </a:r>
              <a:endParaRPr lang="ko-KR" altLang="en-US" sz="1600" dirty="0">
                <a:solidFill>
                  <a:schemeClr val="accent3">
                    <a:lumMod val="95000"/>
                  </a:schemeClr>
                </a:solidFill>
                <a:latin typeface="+mj-lt"/>
                <a:ea typeface="굴림" pitchFamily="50" charset="-127"/>
              </a:endParaRPr>
            </a:p>
          </p:txBody>
        </p:sp>
        <p:sp>
          <p:nvSpPr>
            <p:cNvPr id="26" name="타원 25"/>
            <p:cNvSpPr/>
            <p:nvPr/>
          </p:nvSpPr>
          <p:spPr bwMode="auto">
            <a:xfrm>
              <a:off x="1907704" y="3212976"/>
              <a:ext cx="410666" cy="390681"/>
            </a:xfrm>
            <a:prstGeom prst="ellipse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28" name="타원 27"/>
            <p:cNvSpPr/>
            <p:nvPr/>
          </p:nvSpPr>
          <p:spPr bwMode="auto">
            <a:xfrm>
              <a:off x="1907704" y="5831114"/>
              <a:ext cx="410666" cy="390681"/>
            </a:xfrm>
            <a:prstGeom prst="ellipse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굴림" pitchFamily="50" charset="-127"/>
              </a:endParaRPr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2160" y="1916832"/>
            <a:ext cx="1282250" cy="438237"/>
          </a:xfrm>
          <a:prstGeom prst="rect">
            <a:avLst/>
          </a:prstGeom>
        </p:spPr>
      </p:pic>
      <p:grpSp>
        <p:nvGrpSpPr>
          <p:cNvPr id="15" name="그룹 14"/>
          <p:cNvGrpSpPr/>
          <p:nvPr/>
        </p:nvGrpSpPr>
        <p:grpSpPr>
          <a:xfrm>
            <a:off x="2521037" y="3458385"/>
            <a:ext cx="1548640" cy="1419225"/>
            <a:chOff x="2518535" y="4287162"/>
            <a:chExt cx="1548640" cy="1419225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518535" y="4287162"/>
              <a:ext cx="1533525" cy="1419225"/>
            </a:xfrm>
            <a:prstGeom prst="rect">
              <a:avLst/>
            </a:prstGeom>
          </p:spPr>
        </p:pic>
        <p:sp>
          <p:nvSpPr>
            <p:cNvPr id="29" name="직사각형 28"/>
            <p:cNvSpPr/>
            <p:nvPr/>
          </p:nvSpPr>
          <p:spPr bwMode="auto">
            <a:xfrm>
              <a:off x="2544337" y="5000624"/>
              <a:ext cx="1522838" cy="180976"/>
            </a:xfrm>
            <a:prstGeom prst="rect">
              <a:avLst/>
            </a:pr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굴림" pitchFamily="50" charset="-127"/>
              </a:endParaRPr>
            </a:p>
          </p:txBody>
        </p:sp>
      </p:grpSp>
      <p:pic>
        <p:nvPicPr>
          <p:cNvPr id="16" name="그림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83968" y="3820390"/>
            <a:ext cx="1568396" cy="2940742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09411" y="3391558"/>
            <a:ext cx="1009690" cy="3317552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53811" y="3358444"/>
            <a:ext cx="947706" cy="3224584"/>
          </a:xfrm>
          <a:prstGeom prst="rect">
            <a:avLst/>
          </a:prstGeom>
        </p:spPr>
      </p:pic>
      <p:sp>
        <p:nvSpPr>
          <p:cNvPr id="30" name="오른쪽 화살표 29"/>
          <p:cNvSpPr/>
          <p:nvPr/>
        </p:nvSpPr>
        <p:spPr bwMode="auto">
          <a:xfrm>
            <a:off x="7424733" y="4877610"/>
            <a:ext cx="759350" cy="576064"/>
          </a:xfrm>
          <a:prstGeom prst="rightArrow">
            <a:avLst/>
          </a:prstGeom>
          <a:solidFill>
            <a:schemeClr val="accent1"/>
          </a:solidFill>
          <a:ln w="28575" cap="flat" cmpd="sng" algn="ctr">
            <a:solidFill>
              <a:schemeClr val="accent5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600" b="0" i="0" u="none" strike="noStrike" cap="none" normalizeH="0" baseline="0" dirty="0" smtClean="0">
                <a:ln>
                  <a:noFill/>
                </a:ln>
                <a:solidFill>
                  <a:schemeClr val="accent3">
                    <a:lumMod val="95000"/>
                  </a:schemeClr>
                </a:solidFill>
                <a:effectLst/>
                <a:latin typeface="+mj-lt"/>
                <a:ea typeface="굴림" pitchFamily="50" charset="-127"/>
              </a:rPr>
              <a:t>(C)</a:t>
            </a:r>
            <a:endParaRPr kumimoji="0" lang="ko-KR" altLang="en-US" sz="1600" b="0" i="0" u="none" strike="noStrike" cap="none" normalizeH="0" baseline="0" dirty="0" smtClean="0">
              <a:ln>
                <a:noFill/>
              </a:ln>
              <a:solidFill>
                <a:schemeClr val="accent3">
                  <a:lumMod val="95000"/>
                </a:schemeClr>
              </a:solidFill>
              <a:effectLst/>
              <a:latin typeface="+mj-lt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11760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ko-KR" altLang="en-US" sz="2800" dirty="0" smtClean="0"/>
              <a:t>흔들 목마 모델링</a:t>
            </a:r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0" y="1268760"/>
            <a:ext cx="9036496" cy="5053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eaLnBrk="1" latinLnBrk="0" hangingPunct="1">
              <a:lnSpc>
                <a:spcPct val="90000"/>
              </a:lnSpc>
              <a:defRPr/>
            </a:pPr>
            <a:endParaRPr lang="en-US" altLang="ko-KR" sz="20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en-US" altLang="ko-KR" sz="1600" kern="0" dirty="0" smtClean="0">
                <a:latin typeface="+mn-ea"/>
              </a:rPr>
              <a:t>Modifier List</a:t>
            </a:r>
            <a:r>
              <a:rPr lang="ko-KR" altLang="en-US" sz="1600" kern="0" dirty="0" smtClean="0">
                <a:latin typeface="+mn-ea"/>
              </a:rPr>
              <a:t>에서 </a:t>
            </a:r>
            <a:r>
              <a:rPr lang="en-US" altLang="ko-KR" sz="1600" kern="0" dirty="0" smtClean="0">
                <a:latin typeface="+mn-ea"/>
              </a:rPr>
              <a:t>Extrude </a:t>
            </a:r>
            <a:r>
              <a:rPr lang="ko-KR" altLang="en-US" sz="1600" kern="0" dirty="0" smtClean="0">
                <a:latin typeface="+mn-ea"/>
              </a:rPr>
              <a:t>선택</a:t>
            </a:r>
            <a:r>
              <a:rPr lang="en-US" altLang="ko-KR" sz="1600" kern="0" dirty="0" smtClean="0">
                <a:latin typeface="+mn-ea"/>
              </a:rPr>
              <a:t>. Amount</a:t>
            </a:r>
            <a:r>
              <a:rPr lang="ko-KR" altLang="en-US" sz="1600" kern="0" dirty="0" smtClean="0">
                <a:latin typeface="+mn-ea"/>
              </a:rPr>
              <a:t>는 </a:t>
            </a:r>
            <a:r>
              <a:rPr lang="en-US" altLang="ko-KR" sz="1600" kern="0" dirty="0" smtClean="0">
                <a:latin typeface="+mn-ea"/>
              </a:rPr>
              <a:t>50 </a:t>
            </a:r>
            <a:r>
              <a:rPr lang="ko-KR" altLang="en-US" sz="1600" kern="0" dirty="0" smtClean="0">
                <a:latin typeface="+mn-ea"/>
              </a:rPr>
              <a:t>정도</a:t>
            </a:r>
            <a:r>
              <a:rPr lang="en-US" altLang="ko-KR" sz="1600" kern="0" dirty="0" smtClean="0">
                <a:latin typeface="+mn-ea"/>
              </a:rPr>
              <a:t>(</a:t>
            </a:r>
            <a:r>
              <a:rPr lang="ko-KR" altLang="en-US" sz="1600" kern="0" dirty="0" smtClean="0">
                <a:latin typeface="+mn-ea"/>
              </a:rPr>
              <a:t>그림을 참고해서 각자 값 조정</a:t>
            </a:r>
            <a:r>
              <a:rPr lang="en-US" altLang="ko-KR" sz="1600" kern="0" dirty="0" smtClean="0">
                <a:latin typeface="+mn-ea"/>
              </a:rPr>
              <a:t>)</a:t>
            </a:r>
            <a:endParaRPr lang="en-US" altLang="ko-KR" sz="12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ko-KR" altLang="en-US" sz="1600" kern="0" dirty="0" smtClean="0">
                <a:latin typeface="+mn-ea"/>
              </a:rPr>
              <a:t>이름 </a:t>
            </a:r>
            <a:r>
              <a:rPr lang="en-US" altLang="ko-KR" sz="1600" kern="0" dirty="0" smtClean="0">
                <a:latin typeface="+mn-ea"/>
              </a:rPr>
              <a:t>‘</a:t>
            </a:r>
            <a:r>
              <a:rPr lang="ko-KR" altLang="en-US" sz="1600" kern="0" dirty="0" smtClean="0">
                <a:latin typeface="+mn-ea"/>
              </a:rPr>
              <a:t>꼬리</a:t>
            </a:r>
            <a:r>
              <a:rPr lang="en-US" altLang="ko-KR" sz="1600" kern="0" dirty="0" smtClean="0">
                <a:latin typeface="+mn-ea"/>
              </a:rPr>
              <a:t>‘, </a:t>
            </a:r>
            <a:r>
              <a:rPr lang="ko-KR" altLang="en-US" sz="1600" kern="0" dirty="0" smtClean="0">
                <a:latin typeface="+mn-ea"/>
              </a:rPr>
              <a:t>색상 변경</a:t>
            </a:r>
            <a:r>
              <a:rPr lang="en-US" altLang="ko-KR" sz="1600" kern="0" dirty="0" smtClean="0">
                <a:latin typeface="+mn-ea"/>
              </a:rPr>
              <a:t>. </a:t>
            </a:r>
            <a:r>
              <a:rPr lang="ko-KR" altLang="en-US" sz="1600" kern="0" dirty="0" smtClean="0">
                <a:latin typeface="+mn-ea"/>
              </a:rPr>
              <a:t>위치 조정</a:t>
            </a:r>
            <a:endParaRPr lang="en-US" altLang="ko-KR" sz="1600" kern="0" dirty="0" smtClean="0">
              <a:latin typeface="+mn-ea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1800" y="2348880"/>
            <a:ext cx="3305175" cy="390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755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ko-KR" altLang="en-US" sz="2800" dirty="0" smtClean="0"/>
              <a:t>흔들 목마 모델링</a:t>
            </a:r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0" y="908720"/>
            <a:ext cx="9036496" cy="5053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eaLnBrk="1" latinLnBrk="0" hangingPunct="1">
              <a:lnSpc>
                <a:spcPct val="90000"/>
              </a:lnSpc>
              <a:defRPr/>
            </a:pPr>
            <a:endParaRPr lang="en-US" altLang="ko-KR" sz="20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ko-KR" altLang="en-US" sz="1600" kern="0" dirty="0" smtClean="0">
                <a:latin typeface="+mn-ea"/>
              </a:rPr>
              <a:t>꼬리 </a:t>
            </a:r>
            <a:r>
              <a:rPr lang="en-US" altLang="ko-KR" sz="1600" kern="0" dirty="0" smtClean="0">
                <a:latin typeface="+mn-ea"/>
              </a:rPr>
              <a:t>object </a:t>
            </a:r>
            <a:r>
              <a:rPr lang="ko-KR" altLang="en-US" sz="1600" kern="0" dirty="0" smtClean="0">
                <a:latin typeface="+mn-ea"/>
              </a:rPr>
              <a:t>선택 후</a:t>
            </a:r>
            <a:r>
              <a:rPr lang="en-US" altLang="ko-KR" sz="1600" kern="0" dirty="0" smtClean="0">
                <a:latin typeface="+mn-ea"/>
              </a:rPr>
              <a:t> Modifier List</a:t>
            </a:r>
            <a:r>
              <a:rPr lang="ko-KR" altLang="en-US" sz="1600" kern="0" dirty="0" smtClean="0">
                <a:latin typeface="+mn-ea"/>
              </a:rPr>
              <a:t>에서 </a:t>
            </a:r>
            <a:r>
              <a:rPr lang="en-US" altLang="ko-KR" sz="1600" kern="0" dirty="0" smtClean="0">
                <a:latin typeface="+mn-ea"/>
              </a:rPr>
              <a:t>Edit Poly </a:t>
            </a:r>
            <a:r>
              <a:rPr lang="ko-KR" altLang="en-US" sz="1600" kern="0" dirty="0" smtClean="0">
                <a:latin typeface="+mn-ea"/>
              </a:rPr>
              <a:t>선택</a:t>
            </a:r>
            <a:endParaRPr lang="en-US" altLang="ko-KR" sz="16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en-US" altLang="ko-KR" sz="1600" kern="0" dirty="0" smtClean="0">
                <a:latin typeface="+mn-ea"/>
              </a:rPr>
              <a:t>Selection &gt; Vertex </a:t>
            </a:r>
            <a:r>
              <a:rPr lang="ko-KR" altLang="en-US" sz="1600" kern="0" dirty="0" smtClean="0">
                <a:latin typeface="+mn-ea"/>
              </a:rPr>
              <a:t>선택</a:t>
            </a:r>
            <a:endParaRPr lang="en-US" altLang="ko-KR" sz="16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en-US" altLang="ko-KR" sz="1600" kern="0" dirty="0" smtClean="0">
                <a:latin typeface="+mn-ea"/>
              </a:rPr>
              <a:t>Front View</a:t>
            </a:r>
            <a:r>
              <a:rPr lang="ko-KR" altLang="en-US" sz="1600" kern="0" dirty="0" smtClean="0">
                <a:latin typeface="+mn-ea"/>
              </a:rPr>
              <a:t>에서 위쪽 </a:t>
            </a:r>
            <a:r>
              <a:rPr lang="en-US" altLang="ko-KR" sz="1600" kern="0" dirty="0" smtClean="0">
                <a:latin typeface="+mn-ea"/>
              </a:rPr>
              <a:t>Vertex</a:t>
            </a:r>
            <a:r>
              <a:rPr lang="ko-KR" altLang="en-US" sz="1600" kern="0" dirty="0" smtClean="0">
                <a:latin typeface="+mn-ea"/>
              </a:rPr>
              <a:t>들만 선택</a:t>
            </a:r>
            <a:r>
              <a:rPr lang="en-US" altLang="ko-KR" sz="1600" kern="0" dirty="0" smtClean="0">
                <a:latin typeface="+mn-ea"/>
              </a:rPr>
              <a:t>(A)</a:t>
            </a: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en-US" altLang="ko-KR" sz="1600" kern="0" dirty="0" smtClean="0">
                <a:latin typeface="+mn-ea"/>
              </a:rPr>
              <a:t>Select and Move</a:t>
            </a:r>
            <a:r>
              <a:rPr lang="ko-KR" altLang="en-US" sz="1600" kern="0" dirty="0" smtClean="0">
                <a:latin typeface="+mn-ea"/>
              </a:rPr>
              <a:t>를 이용해서 오른쪽으로 조금 이동</a:t>
            </a:r>
            <a:r>
              <a:rPr lang="en-US" altLang="ko-KR" sz="1600" kern="0" dirty="0" smtClean="0">
                <a:latin typeface="+mn-ea"/>
              </a:rPr>
              <a:t>(B)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9793" y="285728"/>
            <a:ext cx="1590675" cy="124777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8736" y="3260050"/>
            <a:ext cx="3728467" cy="2345477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 bwMode="auto">
          <a:xfrm>
            <a:off x="3447008" y="3908122"/>
            <a:ext cx="720080" cy="504056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92080" y="3212976"/>
            <a:ext cx="3215382" cy="2439624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 bwMode="auto">
          <a:xfrm>
            <a:off x="2602498" y="3404366"/>
            <a:ext cx="520941" cy="288582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accent5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r>
              <a:rPr lang="en-US" altLang="ko-KR" sz="1600" dirty="0" smtClean="0">
                <a:solidFill>
                  <a:schemeClr val="accent3">
                    <a:lumMod val="95000"/>
                  </a:schemeClr>
                </a:solidFill>
                <a:latin typeface="+mj-lt"/>
                <a:ea typeface="굴림" pitchFamily="50" charset="-127"/>
              </a:rPr>
              <a:t>A</a:t>
            </a:r>
            <a:endParaRPr lang="ko-KR" altLang="en-US" sz="1600" dirty="0">
              <a:solidFill>
                <a:schemeClr val="accent3">
                  <a:lumMod val="95000"/>
                </a:schemeClr>
              </a:solidFill>
              <a:latin typeface="+mj-lt"/>
              <a:ea typeface="굴림" pitchFamily="50" charset="-127"/>
            </a:endParaRPr>
          </a:p>
        </p:txBody>
      </p:sp>
      <p:sp>
        <p:nvSpPr>
          <p:cNvPr id="10" name="오른쪽 화살표 9"/>
          <p:cNvSpPr/>
          <p:nvPr/>
        </p:nvSpPr>
        <p:spPr bwMode="auto">
          <a:xfrm>
            <a:off x="4606201" y="4124146"/>
            <a:ext cx="759350" cy="576064"/>
          </a:xfrm>
          <a:prstGeom prst="rightArrow">
            <a:avLst/>
          </a:prstGeom>
          <a:solidFill>
            <a:schemeClr val="accent1"/>
          </a:solidFill>
          <a:ln w="28575" cap="flat" cmpd="sng" algn="ctr">
            <a:solidFill>
              <a:schemeClr val="accent5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600" b="0" i="0" u="none" strike="noStrike" cap="none" normalizeH="0" baseline="0" dirty="0" smtClean="0">
                <a:ln>
                  <a:noFill/>
                </a:ln>
                <a:solidFill>
                  <a:schemeClr val="accent3">
                    <a:lumMod val="95000"/>
                  </a:schemeClr>
                </a:solidFill>
                <a:effectLst/>
                <a:latin typeface="+mj-lt"/>
                <a:ea typeface="굴림" pitchFamily="50" charset="-127"/>
              </a:rPr>
              <a:t>(B)</a:t>
            </a:r>
            <a:endParaRPr kumimoji="0" lang="ko-KR" altLang="en-US" sz="1600" b="0" i="0" u="none" strike="noStrike" cap="none" normalizeH="0" baseline="0" dirty="0" smtClean="0">
              <a:ln>
                <a:noFill/>
              </a:ln>
              <a:solidFill>
                <a:schemeClr val="accent3">
                  <a:lumMod val="95000"/>
                </a:schemeClr>
              </a:solidFill>
              <a:effectLst/>
              <a:latin typeface="+mj-lt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47673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ko-KR" altLang="en-US" sz="2800" dirty="0" smtClean="0"/>
              <a:t>흔들 목마 모델링</a:t>
            </a:r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0" y="908720"/>
            <a:ext cx="9036496" cy="5053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eaLnBrk="1" latinLnBrk="0" hangingPunct="1">
              <a:lnSpc>
                <a:spcPct val="90000"/>
              </a:lnSpc>
              <a:defRPr/>
            </a:pPr>
            <a:endParaRPr lang="en-US" altLang="ko-KR" sz="20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ko-KR" altLang="en-US" sz="1600" kern="0" dirty="0" smtClean="0">
                <a:latin typeface="+mn-ea"/>
              </a:rPr>
              <a:t>꼬리 </a:t>
            </a:r>
            <a:r>
              <a:rPr lang="en-US" altLang="ko-KR" sz="1600" kern="0" dirty="0" smtClean="0">
                <a:latin typeface="+mn-ea"/>
              </a:rPr>
              <a:t>object </a:t>
            </a:r>
            <a:r>
              <a:rPr lang="ko-KR" altLang="en-US" sz="1600" kern="0" dirty="0" smtClean="0">
                <a:latin typeface="+mn-ea"/>
              </a:rPr>
              <a:t>선택 후</a:t>
            </a:r>
            <a:r>
              <a:rPr lang="en-US" altLang="ko-KR" sz="1600" kern="0" dirty="0" smtClean="0">
                <a:latin typeface="+mn-ea"/>
              </a:rPr>
              <a:t> Modifier List</a:t>
            </a:r>
            <a:r>
              <a:rPr lang="ko-KR" altLang="en-US" sz="1600" kern="0" dirty="0" smtClean="0">
                <a:latin typeface="+mn-ea"/>
              </a:rPr>
              <a:t>에서 </a:t>
            </a:r>
            <a:r>
              <a:rPr lang="en-US" altLang="ko-KR" sz="1600" kern="0" dirty="0" smtClean="0">
                <a:latin typeface="+mn-ea"/>
              </a:rPr>
              <a:t>Edit Poly </a:t>
            </a:r>
            <a:r>
              <a:rPr lang="ko-KR" altLang="en-US" sz="1600" kern="0" dirty="0" smtClean="0">
                <a:latin typeface="+mn-ea"/>
              </a:rPr>
              <a:t>선택</a:t>
            </a:r>
            <a:endParaRPr lang="en-US" altLang="ko-KR" sz="16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en-US" altLang="ko-KR" sz="1600" kern="0" dirty="0" smtClean="0">
                <a:latin typeface="+mn-ea"/>
              </a:rPr>
              <a:t>Selection &gt; Vertex </a:t>
            </a:r>
            <a:r>
              <a:rPr lang="ko-KR" altLang="en-US" sz="1600" kern="0" dirty="0" smtClean="0">
                <a:latin typeface="+mn-ea"/>
              </a:rPr>
              <a:t>선택</a:t>
            </a:r>
            <a:endParaRPr lang="en-US" altLang="ko-KR" sz="16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en-US" altLang="ko-KR" sz="1600" kern="0" dirty="0" smtClean="0">
                <a:latin typeface="+mn-ea"/>
              </a:rPr>
              <a:t>Front View</a:t>
            </a:r>
            <a:r>
              <a:rPr lang="ko-KR" altLang="en-US" sz="1600" kern="0" dirty="0" smtClean="0">
                <a:latin typeface="+mn-ea"/>
              </a:rPr>
              <a:t>에서 위쪽 </a:t>
            </a:r>
            <a:r>
              <a:rPr lang="en-US" altLang="ko-KR" sz="1600" kern="0" dirty="0" smtClean="0">
                <a:latin typeface="+mn-ea"/>
              </a:rPr>
              <a:t>Vertex</a:t>
            </a:r>
            <a:r>
              <a:rPr lang="ko-KR" altLang="en-US" sz="1600" kern="0" dirty="0" smtClean="0">
                <a:latin typeface="+mn-ea"/>
              </a:rPr>
              <a:t>들만 선택</a:t>
            </a:r>
            <a:r>
              <a:rPr lang="en-US" altLang="ko-KR" sz="1600" kern="0" dirty="0" smtClean="0">
                <a:latin typeface="+mn-ea"/>
              </a:rPr>
              <a:t>(A)</a:t>
            </a: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en-US" altLang="ko-KR" sz="1600" kern="0" dirty="0" smtClean="0">
                <a:latin typeface="+mn-ea"/>
              </a:rPr>
              <a:t>Select and Move</a:t>
            </a:r>
            <a:r>
              <a:rPr lang="ko-KR" altLang="en-US" sz="1600" kern="0" dirty="0" smtClean="0">
                <a:latin typeface="+mn-ea"/>
              </a:rPr>
              <a:t>를 이용해서 오른쪽으로 조금 이동</a:t>
            </a:r>
            <a:r>
              <a:rPr lang="en-US" altLang="ko-KR" sz="1600" kern="0" dirty="0" smtClean="0">
                <a:latin typeface="+mn-ea"/>
              </a:rPr>
              <a:t>(B)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9793" y="285728"/>
            <a:ext cx="1590675" cy="124777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8736" y="3260050"/>
            <a:ext cx="3728467" cy="2345477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 bwMode="auto">
          <a:xfrm>
            <a:off x="3447008" y="3908122"/>
            <a:ext cx="720080" cy="504056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92080" y="3212976"/>
            <a:ext cx="3215382" cy="2439624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 bwMode="auto">
          <a:xfrm>
            <a:off x="2602498" y="3404366"/>
            <a:ext cx="520941" cy="288582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accent5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r>
              <a:rPr lang="en-US" altLang="ko-KR" sz="1600" dirty="0" smtClean="0">
                <a:solidFill>
                  <a:schemeClr val="accent3">
                    <a:lumMod val="95000"/>
                  </a:schemeClr>
                </a:solidFill>
                <a:latin typeface="+mj-lt"/>
                <a:ea typeface="굴림" pitchFamily="50" charset="-127"/>
              </a:rPr>
              <a:t>A</a:t>
            </a:r>
            <a:endParaRPr lang="ko-KR" altLang="en-US" sz="1600" dirty="0">
              <a:solidFill>
                <a:schemeClr val="accent3">
                  <a:lumMod val="95000"/>
                </a:schemeClr>
              </a:solidFill>
              <a:latin typeface="+mj-lt"/>
              <a:ea typeface="굴림" pitchFamily="50" charset="-127"/>
            </a:endParaRPr>
          </a:p>
        </p:txBody>
      </p:sp>
      <p:sp>
        <p:nvSpPr>
          <p:cNvPr id="10" name="오른쪽 화살표 9"/>
          <p:cNvSpPr/>
          <p:nvPr/>
        </p:nvSpPr>
        <p:spPr bwMode="auto">
          <a:xfrm>
            <a:off x="4606201" y="4124146"/>
            <a:ext cx="759350" cy="576064"/>
          </a:xfrm>
          <a:prstGeom prst="rightArrow">
            <a:avLst/>
          </a:prstGeom>
          <a:solidFill>
            <a:schemeClr val="accent1"/>
          </a:solidFill>
          <a:ln w="28575" cap="flat" cmpd="sng" algn="ctr">
            <a:solidFill>
              <a:schemeClr val="accent5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600" b="0" i="0" u="none" strike="noStrike" cap="none" normalizeH="0" baseline="0" dirty="0" smtClean="0">
                <a:ln>
                  <a:noFill/>
                </a:ln>
                <a:solidFill>
                  <a:schemeClr val="accent3">
                    <a:lumMod val="95000"/>
                  </a:schemeClr>
                </a:solidFill>
                <a:effectLst/>
                <a:latin typeface="+mj-lt"/>
                <a:ea typeface="굴림" pitchFamily="50" charset="-127"/>
              </a:rPr>
              <a:t>(B)</a:t>
            </a:r>
            <a:endParaRPr kumimoji="0" lang="ko-KR" altLang="en-US" sz="1600" b="0" i="0" u="none" strike="noStrike" cap="none" normalizeH="0" baseline="0" dirty="0" smtClean="0">
              <a:ln>
                <a:noFill/>
              </a:ln>
              <a:solidFill>
                <a:schemeClr val="accent3">
                  <a:lumMod val="95000"/>
                </a:schemeClr>
              </a:solidFill>
              <a:effectLst/>
              <a:latin typeface="+mj-lt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96160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ko-KR" dirty="0" smtClean="0"/>
              <a:t>Extrude Modifier</a:t>
            </a:r>
            <a:endParaRPr lang="ko-KR" altLang="en-US" dirty="0" smtClean="0"/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105936" y="1238289"/>
            <a:ext cx="9036496" cy="5053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eaLnBrk="1" latinLnBrk="0" hangingPunct="1">
              <a:lnSpc>
                <a:spcPct val="90000"/>
              </a:lnSpc>
              <a:defRPr/>
            </a:pPr>
            <a:r>
              <a:rPr lang="en-US" altLang="ko-KR" sz="2000" dirty="0"/>
              <a:t>Extrude </a:t>
            </a:r>
            <a:r>
              <a:rPr lang="ko-KR" altLang="en-US" sz="2000" dirty="0" smtClean="0"/>
              <a:t>매개변수에서</a:t>
            </a:r>
            <a:r>
              <a:rPr lang="en-US" altLang="ko-KR" sz="2000" dirty="0" smtClean="0"/>
              <a:t> Morph</a:t>
            </a:r>
            <a:r>
              <a:rPr lang="ko-KR" altLang="en-US" sz="2000" dirty="0" smtClean="0"/>
              <a:t>와 </a:t>
            </a:r>
            <a:r>
              <a:rPr lang="en-US" altLang="ko-KR" sz="2000" dirty="0" smtClean="0"/>
              <a:t>Grid</a:t>
            </a:r>
            <a:r>
              <a:rPr lang="ko-KR" altLang="en-US" sz="2000" dirty="0" smtClean="0"/>
              <a:t> 비교</a:t>
            </a:r>
            <a:endParaRPr lang="en-US" altLang="ko-KR" sz="2000" dirty="0" smtClean="0"/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en-US" altLang="ko-KR" sz="1600" b="1" kern="0" dirty="0" smtClean="0">
                <a:latin typeface="+mn-ea"/>
              </a:rPr>
              <a:t>Morph </a:t>
            </a:r>
            <a:r>
              <a:rPr lang="ko-KR" altLang="en-US" sz="1600" b="1" kern="0" dirty="0" smtClean="0">
                <a:latin typeface="+mn-ea"/>
              </a:rPr>
              <a:t>선택 </a:t>
            </a:r>
            <a:endParaRPr lang="en-US" altLang="ko-KR" sz="1600" b="1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ko-KR" altLang="en-US" sz="1600" kern="0" dirty="0" smtClean="0">
                <a:latin typeface="+mn-ea"/>
              </a:rPr>
              <a:t>마우스 오른쪽 단추 클릭 </a:t>
            </a:r>
            <a:r>
              <a:rPr lang="en-US" altLang="ko-KR" sz="1600" kern="0" dirty="0" smtClean="0">
                <a:latin typeface="+mn-ea"/>
              </a:rPr>
              <a:t>&gt; Convert to: &gt; Editable Mesh </a:t>
            </a:r>
            <a:r>
              <a:rPr lang="ko-KR" altLang="en-US" sz="1600" kern="0" dirty="0" smtClean="0">
                <a:latin typeface="+mn-ea"/>
              </a:rPr>
              <a:t>선택</a:t>
            </a:r>
            <a:endParaRPr lang="en-US" altLang="ko-KR" sz="16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en-US" altLang="ko-KR" sz="1600" kern="0" dirty="0" smtClean="0">
                <a:latin typeface="+mn-ea"/>
              </a:rPr>
              <a:t>Selection</a:t>
            </a:r>
            <a:r>
              <a:rPr lang="ko-KR" altLang="en-US" sz="1600" kern="0" dirty="0" smtClean="0">
                <a:latin typeface="+mn-ea"/>
              </a:rPr>
              <a:t>에서  </a:t>
            </a:r>
            <a:r>
              <a:rPr lang="en-US" altLang="ko-KR" sz="1600" kern="0" dirty="0" smtClean="0">
                <a:latin typeface="+mn-ea"/>
              </a:rPr>
              <a:t>Vertex       </a:t>
            </a:r>
            <a:r>
              <a:rPr lang="ko-KR" altLang="en-US" sz="1600" kern="0" dirty="0" smtClean="0">
                <a:latin typeface="+mn-ea"/>
              </a:rPr>
              <a:t>클릭</a:t>
            </a:r>
            <a:r>
              <a:rPr lang="en-US" altLang="ko-KR" sz="1600" kern="0" dirty="0" smtClean="0">
                <a:latin typeface="+mn-ea"/>
              </a:rPr>
              <a:t> </a:t>
            </a: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en-US" altLang="ko-KR" sz="1600" kern="0" dirty="0" smtClean="0">
                <a:latin typeface="+mn-ea"/>
              </a:rPr>
              <a:t>Viewport</a:t>
            </a:r>
            <a:r>
              <a:rPr lang="ko-KR" altLang="en-US" sz="1600" kern="0" dirty="0" smtClean="0">
                <a:latin typeface="+mn-ea"/>
              </a:rPr>
              <a:t>에서 </a:t>
            </a:r>
            <a:r>
              <a:rPr lang="en-US" altLang="ko-KR" sz="1600" kern="0" dirty="0" smtClean="0">
                <a:latin typeface="+mn-ea"/>
              </a:rPr>
              <a:t>vertex </a:t>
            </a:r>
            <a:r>
              <a:rPr lang="ko-KR" altLang="en-US" sz="1600" kern="0" dirty="0" smtClean="0">
                <a:latin typeface="+mn-ea"/>
              </a:rPr>
              <a:t>위치 확인</a:t>
            </a:r>
            <a:endParaRPr lang="en-US" altLang="ko-KR" sz="16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600" kern="0" dirty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en-US" altLang="ko-KR" sz="1600" kern="0" dirty="0" smtClean="0">
                <a:latin typeface="+mn-ea"/>
              </a:rPr>
              <a:t>CTRL+Z</a:t>
            </a:r>
            <a:r>
              <a:rPr lang="ko-KR" altLang="en-US" sz="1600" kern="0" dirty="0" smtClean="0">
                <a:latin typeface="+mn-ea"/>
              </a:rPr>
              <a:t>를 한 번 눌러서</a:t>
            </a:r>
            <a:r>
              <a:rPr lang="en-US" altLang="ko-KR" sz="1600" kern="0" dirty="0" smtClean="0">
                <a:latin typeface="+mn-ea"/>
              </a:rPr>
              <a:t/>
            </a:r>
            <a:br>
              <a:rPr lang="en-US" altLang="ko-KR" sz="1600" kern="0" dirty="0" smtClean="0">
                <a:latin typeface="+mn-ea"/>
              </a:rPr>
            </a:br>
            <a:r>
              <a:rPr lang="en-US" altLang="ko-KR" sz="1600" kern="0" dirty="0" smtClean="0">
                <a:latin typeface="+mn-ea"/>
              </a:rPr>
              <a:t>Modifier List</a:t>
            </a:r>
            <a:r>
              <a:rPr lang="ko-KR" altLang="en-US" sz="1600" kern="0" dirty="0" smtClean="0">
                <a:latin typeface="+mn-ea"/>
              </a:rPr>
              <a:t>에 </a:t>
            </a:r>
            <a:r>
              <a:rPr lang="en-US" altLang="ko-KR" sz="1600" kern="0" dirty="0" smtClean="0">
                <a:latin typeface="+mn-ea"/>
              </a:rPr>
              <a:t>Editable Mesh </a:t>
            </a:r>
            <a:r>
              <a:rPr lang="ko-KR" altLang="en-US" sz="1600" kern="0" dirty="0" smtClean="0">
                <a:latin typeface="+mn-ea"/>
              </a:rPr>
              <a:t>대신</a:t>
            </a:r>
            <a:r>
              <a:rPr lang="en-US" altLang="ko-KR" sz="1600" kern="0" dirty="0" smtClean="0">
                <a:latin typeface="+mn-ea"/>
              </a:rPr>
              <a:t/>
            </a:r>
            <a:br>
              <a:rPr lang="en-US" altLang="ko-KR" sz="1600" kern="0" dirty="0" smtClean="0">
                <a:latin typeface="+mn-ea"/>
              </a:rPr>
            </a:br>
            <a:r>
              <a:rPr lang="en-US" altLang="ko-KR" sz="1600" kern="0" dirty="0" smtClean="0">
                <a:latin typeface="+mn-ea"/>
              </a:rPr>
              <a:t>Extrude</a:t>
            </a:r>
            <a:r>
              <a:rPr lang="ko-KR" altLang="en-US" sz="1600" kern="0" dirty="0" smtClean="0">
                <a:latin typeface="+mn-ea"/>
              </a:rPr>
              <a:t>가 표시되도록 함</a:t>
            </a:r>
            <a:endParaRPr lang="en-US" altLang="ko-KR" sz="16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6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ko-KR" altLang="en-US" sz="1600" kern="0" dirty="0" smtClean="0">
                <a:latin typeface="+mn-ea"/>
              </a:rPr>
              <a:t>이번에는 </a:t>
            </a:r>
            <a:r>
              <a:rPr lang="en-US" altLang="ko-KR" sz="1600" b="1" kern="0" dirty="0" smtClean="0">
                <a:latin typeface="+mn-ea"/>
              </a:rPr>
              <a:t>Grid </a:t>
            </a:r>
            <a:r>
              <a:rPr lang="ko-KR" altLang="en-US" sz="1600" b="1" kern="0" dirty="0" smtClean="0">
                <a:latin typeface="+mn-ea"/>
              </a:rPr>
              <a:t>선택</a:t>
            </a:r>
            <a:r>
              <a:rPr lang="ko-KR" altLang="en-US" sz="1600" kern="0" dirty="0" smtClean="0">
                <a:latin typeface="+mn-ea"/>
              </a:rPr>
              <a:t> </a:t>
            </a:r>
            <a:r>
              <a:rPr lang="en-US" altLang="ko-KR" sz="1600" kern="0" dirty="0" smtClean="0">
                <a:latin typeface="+mn-ea"/>
              </a:rPr>
              <a:t> </a:t>
            </a:r>
            <a:r>
              <a:rPr lang="ko-KR" altLang="en-US" sz="1600" kern="0" dirty="0" smtClean="0">
                <a:latin typeface="+mn-ea"/>
              </a:rPr>
              <a:t>       </a:t>
            </a:r>
            <a:endParaRPr lang="en-US" altLang="ko-KR" sz="16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ko-KR" altLang="en-US" sz="1600" kern="0" dirty="0" smtClean="0">
                <a:latin typeface="+mn-ea"/>
              </a:rPr>
              <a:t>동일하게 </a:t>
            </a:r>
            <a:r>
              <a:rPr lang="ko-KR" altLang="en-US" sz="1600" kern="0" dirty="0">
                <a:latin typeface="+mn-ea"/>
              </a:rPr>
              <a:t>마우스 오른쪽 단추 클릭 </a:t>
            </a:r>
            <a:r>
              <a:rPr lang="en-US" altLang="ko-KR" sz="1600" kern="0" dirty="0">
                <a:latin typeface="+mn-ea"/>
              </a:rPr>
              <a:t>&gt; Convert to: &gt; Editable Mesh </a:t>
            </a:r>
            <a:r>
              <a:rPr lang="ko-KR" altLang="en-US" sz="1600" kern="0" dirty="0">
                <a:latin typeface="+mn-ea"/>
              </a:rPr>
              <a:t>선택</a:t>
            </a:r>
            <a:endParaRPr lang="en-US" altLang="ko-KR" sz="1600" kern="0" dirty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en-US" altLang="ko-KR" sz="1600" kern="0" dirty="0">
                <a:latin typeface="+mn-ea"/>
              </a:rPr>
              <a:t>Selection</a:t>
            </a:r>
            <a:r>
              <a:rPr lang="ko-KR" altLang="en-US" sz="1600" kern="0" dirty="0">
                <a:latin typeface="+mn-ea"/>
              </a:rPr>
              <a:t>에서  </a:t>
            </a:r>
            <a:r>
              <a:rPr lang="en-US" altLang="ko-KR" sz="1600" kern="0" dirty="0">
                <a:latin typeface="+mn-ea"/>
              </a:rPr>
              <a:t>Vertex       </a:t>
            </a:r>
            <a:r>
              <a:rPr lang="ko-KR" altLang="en-US" sz="1600" kern="0" dirty="0">
                <a:latin typeface="+mn-ea"/>
              </a:rPr>
              <a:t>클릭</a:t>
            </a:r>
            <a:r>
              <a:rPr lang="en-US" altLang="ko-KR" sz="1600" kern="0" dirty="0">
                <a:latin typeface="+mn-ea"/>
              </a:rPr>
              <a:t> </a:t>
            </a: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en-US" altLang="ko-KR" sz="1600" kern="0" dirty="0">
                <a:latin typeface="+mn-ea"/>
              </a:rPr>
              <a:t>Viewport</a:t>
            </a:r>
            <a:r>
              <a:rPr lang="ko-KR" altLang="en-US" sz="1600" kern="0" dirty="0">
                <a:latin typeface="+mn-ea"/>
              </a:rPr>
              <a:t>에서 </a:t>
            </a:r>
            <a:r>
              <a:rPr lang="en-US" altLang="ko-KR" sz="1600" kern="0" dirty="0">
                <a:latin typeface="+mn-ea"/>
              </a:rPr>
              <a:t>vertex </a:t>
            </a:r>
            <a:r>
              <a:rPr lang="ko-KR" altLang="en-US" sz="1600" kern="0" dirty="0">
                <a:latin typeface="+mn-ea"/>
              </a:rPr>
              <a:t>위치 </a:t>
            </a:r>
            <a:r>
              <a:rPr lang="ko-KR" altLang="en-US" sz="1600" kern="0" dirty="0" smtClean="0">
                <a:latin typeface="+mn-ea"/>
              </a:rPr>
              <a:t>확인</a:t>
            </a:r>
            <a:r>
              <a:rPr lang="en-US" altLang="ko-KR" sz="1600" kern="0" dirty="0" smtClean="0">
                <a:latin typeface="+mn-ea"/>
              </a:rPr>
              <a:t>(</a:t>
            </a:r>
            <a:r>
              <a:rPr lang="ko-KR" altLang="en-US" sz="1600" kern="0" dirty="0" smtClean="0">
                <a:latin typeface="+mn-ea"/>
              </a:rPr>
              <a:t>격자 형태</a:t>
            </a:r>
            <a:r>
              <a:rPr lang="en-US" altLang="ko-KR" sz="1600" kern="0" dirty="0" smtClean="0">
                <a:latin typeface="+mn-ea"/>
              </a:rPr>
              <a:t>)</a:t>
            </a: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2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200" kern="0" dirty="0" smtClean="0"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6256" y="319244"/>
            <a:ext cx="1844093" cy="188537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3113" y="2362051"/>
            <a:ext cx="1070389" cy="72008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82510" y="2331467"/>
            <a:ext cx="879726" cy="1501328"/>
          </a:xfrm>
          <a:prstGeom prst="rect">
            <a:avLst/>
          </a:prstGeom>
        </p:spPr>
      </p:pic>
      <p:sp>
        <p:nvSpPr>
          <p:cNvPr id="7" name="오른쪽 화살표 6"/>
          <p:cNvSpPr/>
          <p:nvPr/>
        </p:nvSpPr>
        <p:spPr bwMode="auto">
          <a:xfrm>
            <a:off x="7884368" y="2710258"/>
            <a:ext cx="351693" cy="214686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15816" y="2102867"/>
            <a:ext cx="257175" cy="228600"/>
          </a:xfrm>
          <a:prstGeom prst="rect">
            <a:avLst/>
          </a:prstGeom>
        </p:spPr>
      </p:pic>
      <p:grpSp>
        <p:nvGrpSpPr>
          <p:cNvPr id="17" name="그룹 16"/>
          <p:cNvGrpSpPr/>
          <p:nvPr/>
        </p:nvGrpSpPr>
        <p:grpSpPr>
          <a:xfrm>
            <a:off x="4233387" y="2331467"/>
            <a:ext cx="1147677" cy="1084138"/>
            <a:chOff x="3876946" y="2331943"/>
            <a:chExt cx="1147677" cy="1084138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876946" y="2331943"/>
              <a:ext cx="1147677" cy="1084138"/>
            </a:xfrm>
            <a:prstGeom prst="rect">
              <a:avLst/>
            </a:prstGeom>
          </p:spPr>
        </p:pic>
        <p:sp>
          <p:nvSpPr>
            <p:cNvPr id="15" name="타원 14"/>
            <p:cNvSpPr/>
            <p:nvPr/>
          </p:nvSpPr>
          <p:spPr bwMode="auto">
            <a:xfrm>
              <a:off x="3931548" y="2474228"/>
              <a:ext cx="216024" cy="217362"/>
            </a:xfrm>
            <a:prstGeom prst="ellipse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20" name="타원 19"/>
            <p:cNvSpPr/>
            <p:nvPr/>
          </p:nvSpPr>
          <p:spPr bwMode="auto">
            <a:xfrm>
              <a:off x="4243968" y="2519948"/>
              <a:ext cx="216024" cy="217362"/>
            </a:xfrm>
            <a:prstGeom prst="ellipse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굴림" pitchFamily="50" charset="-127"/>
              </a:endParaRPr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5477460" y="2331467"/>
            <a:ext cx="1194787" cy="1084138"/>
            <a:chOff x="5197544" y="2314208"/>
            <a:chExt cx="1233334" cy="1131961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197544" y="2318825"/>
              <a:ext cx="1233334" cy="1127344"/>
            </a:xfrm>
            <a:prstGeom prst="rect">
              <a:avLst/>
            </a:prstGeom>
          </p:spPr>
        </p:pic>
        <p:sp>
          <p:nvSpPr>
            <p:cNvPr id="21" name="타원 20"/>
            <p:cNvSpPr/>
            <p:nvPr/>
          </p:nvSpPr>
          <p:spPr bwMode="auto">
            <a:xfrm>
              <a:off x="5615568" y="2314208"/>
              <a:ext cx="216024" cy="217362"/>
            </a:xfrm>
            <a:prstGeom prst="ellipse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굴림" pitchFamily="50" charset="-127"/>
              </a:endParaRPr>
            </a:p>
          </p:txBody>
        </p:sp>
      </p:grpSp>
      <p:pic>
        <p:nvPicPr>
          <p:cNvPr id="23" name="그림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15815" y="4437112"/>
            <a:ext cx="257175" cy="228600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16433" y="4665712"/>
            <a:ext cx="1309853" cy="1165350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42108" y="4659545"/>
            <a:ext cx="1257238" cy="1171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64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ko-KR" altLang="en-US" sz="2800" dirty="0" smtClean="0"/>
              <a:t>흔들 목마 모델링</a:t>
            </a:r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0" y="908720"/>
            <a:ext cx="9036496" cy="5053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eaLnBrk="1" latinLnBrk="0" hangingPunct="1">
              <a:lnSpc>
                <a:spcPct val="90000"/>
              </a:lnSpc>
              <a:defRPr/>
            </a:pPr>
            <a:endParaRPr lang="en-US" altLang="ko-KR" sz="2000" kern="0" dirty="0" smtClean="0">
              <a:latin typeface="+mn-ea"/>
            </a:endParaRPr>
          </a:p>
          <a:p>
            <a:pPr eaLnBrk="1" latinLnBrk="0" hangingPunct="1">
              <a:lnSpc>
                <a:spcPct val="90000"/>
              </a:lnSpc>
              <a:defRPr/>
            </a:pPr>
            <a:r>
              <a:rPr lang="ko-KR" altLang="en-US" sz="2000" kern="0" dirty="0" smtClean="0">
                <a:latin typeface="+mn-ea"/>
              </a:rPr>
              <a:t>지지대</a:t>
            </a:r>
            <a:r>
              <a:rPr lang="en-US" altLang="ko-KR" sz="2000" kern="0" dirty="0" smtClean="0">
                <a:latin typeface="+mn-ea"/>
              </a:rPr>
              <a:t> </a:t>
            </a:r>
            <a:r>
              <a:rPr lang="ko-KR" altLang="en-US" sz="2000" kern="0" dirty="0" smtClean="0">
                <a:latin typeface="+mn-ea"/>
              </a:rPr>
              <a:t>그리기</a:t>
            </a:r>
            <a:endParaRPr lang="en-US" altLang="ko-KR" sz="20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en-US" altLang="ko-KR" sz="1600" kern="0" dirty="0" smtClean="0">
                <a:latin typeface="+mn-ea"/>
              </a:rPr>
              <a:t>Front View</a:t>
            </a:r>
            <a:r>
              <a:rPr lang="ko-KR" altLang="en-US" sz="1600" kern="0" dirty="0" smtClean="0">
                <a:latin typeface="+mn-ea"/>
              </a:rPr>
              <a:t>에서 </a:t>
            </a:r>
            <a:r>
              <a:rPr lang="en-US" altLang="ko-KR" sz="1600" kern="0" dirty="0" smtClean="0">
                <a:latin typeface="+mn-ea"/>
              </a:rPr>
              <a:t>Arc </a:t>
            </a:r>
            <a:r>
              <a:rPr lang="ko-KR" altLang="en-US" sz="1600" kern="0" dirty="0" smtClean="0">
                <a:latin typeface="+mn-ea"/>
              </a:rPr>
              <a:t>그리기</a:t>
            </a:r>
            <a:r>
              <a:rPr lang="en-US" altLang="ko-KR" sz="1600" kern="0" dirty="0" smtClean="0">
                <a:latin typeface="+mn-ea"/>
              </a:rPr>
              <a:t>(A)</a:t>
            </a:r>
          </a:p>
          <a:p>
            <a:pPr lvl="2" eaLnBrk="1" latinLnBrk="0" hangingPunct="1">
              <a:lnSpc>
                <a:spcPct val="90000"/>
              </a:lnSpc>
              <a:defRPr/>
            </a:pPr>
            <a:r>
              <a:rPr lang="ko-KR" altLang="en-US" sz="1200" kern="0" dirty="0" smtClean="0">
                <a:latin typeface="+mn-ea"/>
              </a:rPr>
              <a:t>원으로</a:t>
            </a:r>
            <a:r>
              <a:rPr lang="en-US" altLang="ko-KR" sz="1200" kern="0" dirty="0" smtClean="0">
                <a:latin typeface="+mn-ea"/>
              </a:rPr>
              <a:t> </a:t>
            </a:r>
            <a:r>
              <a:rPr lang="ko-KR" altLang="en-US" sz="1200" kern="0" dirty="0" smtClean="0">
                <a:latin typeface="+mn-ea"/>
              </a:rPr>
              <a:t>표시한 부분을 클릭 드래그해서 다음 원까지</a:t>
            </a:r>
            <a:endParaRPr lang="en-US" altLang="ko-KR" sz="12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ko-KR" altLang="en-US" sz="1600" kern="0" dirty="0" smtClean="0">
                <a:latin typeface="+mn-ea"/>
              </a:rPr>
              <a:t>마우스</a:t>
            </a:r>
            <a:r>
              <a:rPr lang="en-US" altLang="ko-KR" sz="1600" kern="0" dirty="0" smtClean="0">
                <a:latin typeface="+mn-ea"/>
              </a:rPr>
              <a:t> </a:t>
            </a:r>
            <a:r>
              <a:rPr lang="ko-KR" altLang="en-US" sz="1600" kern="0" dirty="0" smtClean="0">
                <a:latin typeface="+mn-ea"/>
              </a:rPr>
              <a:t>오른쪽 클릭 </a:t>
            </a:r>
            <a:r>
              <a:rPr lang="en-US" altLang="ko-KR" sz="1600" kern="0" dirty="0" smtClean="0">
                <a:latin typeface="+mn-ea"/>
              </a:rPr>
              <a:t>&gt; Editable Spline</a:t>
            </a:r>
            <a:r>
              <a:rPr lang="ko-KR" altLang="en-US" sz="1600" kern="0" dirty="0" smtClean="0">
                <a:latin typeface="+mn-ea"/>
              </a:rPr>
              <a:t>으로 변경 </a:t>
            </a:r>
            <a:r>
              <a:rPr lang="en-US" altLang="ko-KR" sz="1600" kern="0" dirty="0" smtClean="0">
                <a:latin typeface="+mn-ea"/>
              </a:rPr>
              <a:t>(Convert </a:t>
            </a:r>
            <a:r>
              <a:rPr lang="en-US" altLang="ko-KR" sz="1600" kern="0" dirty="0">
                <a:latin typeface="+mn-ea"/>
              </a:rPr>
              <a:t>to Editable </a:t>
            </a:r>
            <a:r>
              <a:rPr lang="en-US" altLang="ko-KR" sz="1600" kern="0" dirty="0" smtClean="0">
                <a:latin typeface="+mn-ea"/>
              </a:rPr>
              <a:t>Spline)</a:t>
            </a: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en-US" altLang="ko-KR" sz="1600" kern="0" dirty="0" smtClean="0">
                <a:latin typeface="+mn-ea"/>
              </a:rPr>
              <a:t>Selection</a:t>
            </a:r>
            <a:r>
              <a:rPr lang="ko-KR" altLang="en-US" sz="1600" kern="0" dirty="0" smtClean="0">
                <a:latin typeface="+mn-ea"/>
              </a:rPr>
              <a:t>에서 </a:t>
            </a:r>
            <a:r>
              <a:rPr lang="en-US" altLang="ko-KR" sz="1600" kern="0" dirty="0" smtClean="0">
                <a:latin typeface="+mn-ea"/>
              </a:rPr>
              <a:t>Spline </a:t>
            </a:r>
            <a:r>
              <a:rPr lang="ko-KR" altLang="en-US" sz="1600" kern="0" dirty="0" smtClean="0">
                <a:latin typeface="+mn-ea"/>
              </a:rPr>
              <a:t>선택 후 </a:t>
            </a:r>
            <a:r>
              <a:rPr lang="en-US" altLang="ko-KR" sz="1600" kern="0" dirty="0" smtClean="0">
                <a:latin typeface="+mn-ea"/>
              </a:rPr>
              <a:t>Outline</a:t>
            </a:r>
            <a:r>
              <a:rPr lang="ko-KR" altLang="en-US" sz="1600" kern="0" dirty="0" smtClean="0">
                <a:latin typeface="+mn-ea"/>
              </a:rPr>
              <a:t>에 </a:t>
            </a:r>
            <a:r>
              <a:rPr lang="en-US" altLang="ko-KR" sz="1600" kern="0" dirty="0" smtClean="0">
                <a:latin typeface="+mn-ea"/>
              </a:rPr>
              <a:t>12 </a:t>
            </a:r>
            <a:r>
              <a:rPr lang="ko-KR" altLang="en-US" sz="1600" kern="0" dirty="0" smtClean="0">
                <a:latin typeface="+mn-ea"/>
              </a:rPr>
              <a:t>입력</a:t>
            </a:r>
            <a:r>
              <a:rPr lang="en-US" altLang="ko-KR" sz="1600" kern="0" dirty="0" smtClean="0">
                <a:latin typeface="+mn-ea"/>
              </a:rPr>
              <a:t>+ ENTER (B) (</a:t>
            </a:r>
            <a:r>
              <a:rPr lang="ko-KR" altLang="en-US" sz="1600" kern="0" dirty="0" smtClean="0">
                <a:latin typeface="+mn-ea"/>
              </a:rPr>
              <a:t>각자 그림 참고해서 값 입력</a:t>
            </a:r>
            <a:r>
              <a:rPr lang="en-US" altLang="ko-KR" sz="1600" kern="0" dirty="0" smtClean="0">
                <a:latin typeface="+mn-ea"/>
              </a:rPr>
              <a:t>)</a:t>
            </a: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en-US" altLang="ko-KR" sz="1600" kern="0" dirty="0" smtClean="0">
                <a:latin typeface="+mn-ea"/>
              </a:rPr>
              <a:t>Selection</a:t>
            </a:r>
            <a:r>
              <a:rPr lang="ko-KR" altLang="en-US" sz="1600" kern="0" dirty="0" smtClean="0">
                <a:latin typeface="+mn-ea"/>
              </a:rPr>
              <a:t>에서 </a:t>
            </a:r>
            <a:r>
              <a:rPr lang="en-US" altLang="ko-KR" sz="1600" kern="0" dirty="0" smtClean="0">
                <a:latin typeface="+mn-ea"/>
              </a:rPr>
              <a:t>vertex </a:t>
            </a:r>
            <a:r>
              <a:rPr lang="ko-KR" altLang="en-US" sz="1600" kern="0" dirty="0" smtClean="0">
                <a:latin typeface="+mn-ea"/>
              </a:rPr>
              <a:t>선택 한 다음 끝 부분 </a:t>
            </a:r>
            <a:r>
              <a:rPr lang="en-US" altLang="ko-KR" sz="1600" kern="0" dirty="0" smtClean="0">
                <a:latin typeface="+mn-ea"/>
              </a:rPr>
              <a:t>vertex 4</a:t>
            </a:r>
            <a:r>
              <a:rPr lang="ko-KR" altLang="en-US" sz="1600" kern="0" dirty="0" smtClean="0">
                <a:latin typeface="+mn-ea"/>
              </a:rPr>
              <a:t>개 선택 </a:t>
            </a:r>
            <a:r>
              <a:rPr lang="en-US" altLang="ko-KR" sz="1600" kern="0" dirty="0" smtClean="0">
                <a:latin typeface="+mn-ea"/>
              </a:rPr>
              <a:t>&gt; Fillet </a:t>
            </a:r>
            <a:r>
              <a:rPr lang="ko-KR" altLang="en-US" sz="1600" kern="0" dirty="0" smtClean="0">
                <a:latin typeface="+mn-ea"/>
              </a:rPr>
              <a:t>조정 </a:t>
            </a:r>
            <a:r>
              <a:rPr lang="en-US" altLang="ko-KR" sz="1600" kern="0" dirty="0" smtClean="0">
                <a:latin typeface="+mn-ea"/>
              </a:rPr>
              <a:t>(C)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464" y="3723780"/>
            <a:ext cx="2917130" cy="2722077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 bwMode="auto">
          <a:xfrm>
            <a:off x="328308" y="5706340"/>
            <a:ext cx="360768" cy="347608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12" name="타원 11"/>
          <p:cNvSpPr/>
          <p:nvPr/>
        </p:nvSpPr>
        <p:spPr bwMode="auto">
          <a:xfrm>
            <a:off x="2704952" y="5706340"/>
            <a:ext cx="360768" cy="347608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9" name="직사각형 8"/>
          <p:cNvSpPr/>
          <p:nvPr/>
        </p:nvSpPr>
        <p:spPr bwMode="auto">
          <a:xfrm>
            <a:off x="2469095" y="3862788"/>
            <a:ext cx="520941" cy="288582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accent5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r>
              <a:rPr lang="en-US" altLang="ko-KR" sz="1600" dirty="0" smtClean="0">
                <a:solidFill>
                  <a:schemeClr val="accent3">
                    <a:lumMod val="95000"/>
                  </a:schemeClr>
                </a:solidFill>
                <a:latin typeface="+mj-lt"/>
                <a:ea typeface="굴림" pitchFamily="50" charset="-127"/>
              </a:rPr>
              <a:t>A</a:t>
            </a:r>
            <a:endParaRPr lang="ko-KR" altLang="en-US" sz="1600" dirty="0">
              <a:solidFill>
                <a:schemeClr val="accent3">
                  <a:lumMod val="95000"/>
                </a:schemeClr>
              </a:solidFill>
              <a:latin typeface="+mj-lt"/>
              <a:ea typeface="굴림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8384" y="1844824"/>
            <a:ext cx="1008112" cy="466564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03423" y="3746661"/>
            <a:ext cx="2830313" cy="2699196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17565" y="4794450"/>
            <a:ext cx="1082228" cy="1356905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72400" y="5186955"/>
            <a:ext cx="783704" cy="1015913"/>
          </a:xfrm>
          <a:prstGeom prst="rect">
            <a:avLst/>
          </a:prstGeom>
        </p:spPr>
      </p:pic>
      <p:sp>
        <p:nvSpPr>
          <p:cNvPr id="10" name="오른쪽 화살표 9"/>
          <p:cNvSpPr/>
          <p:nvPr/>
        </p:nvSpPr>
        <p:spPr bwMode="auto">
          <a:xfrm>
            <a:off x="3031834" y="4610891"/>
            <a:ext cx="759350" cy="576064"/>
          </a:xfrm>
          <a:prstGeom prst="rightArrow">
            <a:avLst/>
          </a:prstGeom>
          <a:solidFill>
            <a:schemeClr val="accent1"/>
          </a:solidFill>
          <a:ln w="28575" cap="flat" cmpd="sng" algn="ctr">
            <a:solidFill>
              <a:schemeClr val="accent5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600" b="0" i="0" u="none" strike="noStrike" cap="none" normalizeH="0" baseline="0" dirty="0" smtClean="0">
                <a:ln>
                  <a:noFill/>
                </a:ln>
                <a:solidFill>
                  <a:schemeClr val="accent3">
                    <a:lumMod val="95000"/>
                  </a:schemeClr>
                </a:solidFill>
                <a:effectLst/>
                <a:latin typeface="+mj-lt"/>
                <a:ea typeface="굴림" pitchFamily="50" charset="-127"/>
              </a:rPr>
              <a:t>(B)</a:t>
            </a:r>
            <a:endParaRPr kumimoji="0" lang="ko-KR" altLang="en-US" sz="1600" b="0" i="0" u="none" strike="noStrike" cap="none" normalizeH="0" baseline="0" dirty="0" smtClean="0">
              <a:ln>
                <a:noFill/>
              </a:ln>
              <a:solidFill>
                <a:schemeClr val="accent3">
                  <a:lumMod val="95000"/>
                </a:schemeClr>
              </a:solidFill>
              <a:effectLst/>
              <a:latin typeface="+mj-lt"/>
              <a:ea typeface="굴림" pitchFamily="50" charset="-127"/>
            </a:endParaRPr>
          </a:p>
        </p:txBody>
      </p:sp>
      <p:sp>
        <p:nvSpPr>
          <p:cNvPr id="17" name="오른쪽 화살표 16"/>
          <p:cNvSpPr/>
          <p:nvPr/>
        </p:nvSpPr>
        <p:spPr bwMode="auto">
          <a:xfrm>
            <a:off x="6361254" y="5076577"/>
            <a:ext cx="759350" cy="576064"/>
          </a:xfrm>
          <a:prstGeom prst="rightArrow">
            <a:avLst/>
          </a:prstGeom>
          <a:solidFill>
            <a:schemeClr val="accent1"/>
          </a:solidFill>
          <a:ln w="28575" cap="flat" cmpd="sng" algn="ctr">
            <a:solidFill>
              <a:schemeClr val="accent5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600" b="0" i="0" u="none" strike="noStrike" cap="none" normalizeH="0" baseline="0" dirty="0" smtClean="0">
                <a:ln>
                  <a:noFill/>
                </a:ln>
                <a:solidFill>
                  <a:schemeClr val="accent3">
                    <a:lumMod val="95000"/>
                  </a:schemeClr>
                </a:solidFill>
                <a:effectLst/>
                <a:latin typeface="+mj-lt"/>
                <a:ea typeface="굴림" pitchFamily="50" charset="-127"/>
              </a:rPr>
              <a:t>(C)</a:t>
            </a:r>
            <a:endParaRPr kumimoji="0" lang="ko-KR" altLang="en-US" sz="1600" b="0" i="0" u="none" strike="noStrike" cap="none" normalizeH="0" baseline="0" dirty="0" smtClean="0">
              <a:ln>
                <a:noFill/>
              </a:ln>
              <a:solidFill>
                <a:schemeClr val="accent3">
                  <a:lumMod val="95000"/>
                </a:schemeClr>
              </a:solidFill>
              <a:effectLst/>
              <a:latin typeface="+mj-lt"/>
              <a:ea typeface="굴림" pitchFamily="50" charset="-127"/>
            </a:endParaRPr>
          </a:p>
        </p:txBody>
      </p:sp>
      <p:sp>
        <p:nvSpPr>
          <p:cNvPr id="18" name="타원 17"/>
          <p:cNvSpPr/>
          <p:nvPr/>
        </p:nvSpPr>
        <p:spPr bwMode="auto">
          <a:xfrm>
            <a:off x="3757308" y="5639665"/>
            <a:ext cx="360768" cy="347608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19" name="타원 18"/>
          <p:cNvSpPr/>
          <p:nvPr/>
        </p:nvSpPr>
        <p:spPr bwMode="auto">
          <a:xfrm>
            <a:off x="6133952" y="5639665"/>
            <a:ext cx="360768" cy="347608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3992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ko-KR" altLang="en-US" sz="2800" dirty="0" smtClean="0"/>
              <a:t>흔들 목마 모델링</a:t>
            </a:r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0" y="908720"/>
            <a:ext cx="9036496" cy="5053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eaLnBrk="1" latinLnBrk="0" hangingPunct="1">
              <a:lnSpc>
                <a:spcPct val="90000"/>
              </a:lnSpc>
              <a:defRPr/>
            </a:pPr>
            <a:endParaRPr lang="en-US" altLang="ko-KR" sz="20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ko-KR" altLang="en-US" sz="1600" kern="0" dirty="0" smtClean="0">
                <a:latin typeface="+mn-ea"/>
              </a:rPr>
              <a:t>끝</a:t>
            </a:r>
            <a:r>
              <a:rPr lang="en-US" altLang="ko-KR" sz="1600" kern="0" dirty="0" smtClean="0">
                <a:latin typeface="+mn-ea"/>
              </a:rPr>
              <a:t> </a:t>
            </a:r>
            <a:r>
              <a:rPr lang="ko-KR" altLang="en-US" sz="1600" kern="0" dirty="0" smtClean="0">
                <a:latin typeface="+mn-ea"/>
              </a:rPr>
              <a:t>부분에 있는 두 개의 </a:t>
            </a:r>
            <a:r>
              <a:rPr lang="en-US" altLang="ko-KR" sz="1600" kern="0" dirty="0" smtClean="0">
                <a:latin typeface="+mn-ea"/>
              </a:rPr>
              <a:t>vertex</a:t>
            </a:r>
            <a:r>
              <a:rPr lang="ko-KR" altLang="en-US" sz="1600" kern="0" dirty="0" smtClean="0">
                <a:latin typeface="+mn-ea"/>
              </a:rPr>
              <a:t>를 선택한 후 </a:t>
            </a:r>
            <a:r>
              <a:rPr lang="en-US" altLang="ko-KR" sz="1600" kern="0" dirty="0" smtClean="0">
                <a:latin typeface="+mn-ea"/>
              </a:rPr>
              <a:t>Weld (A)</a:t>
            </a:r>
          </a:p>
          <a:p>
            <a:pPr lvl="2" eaLnBrk="1" latinLnBrk="0" hangingPunct="1">
              <a:lnSpc>
                <a:spcPct val="90000"/>
              </a:lnSpc>
              <a:defRPr/>
            </a:pPr>
            <a:r>
              <a:rPr lang="en-US" altLang="ko-KR" sz="1200" kern="0" dirty="0" smtClean="0">
                <a:latin typeface="+mn-ea"/>
              </a:rPr>
              <a:t>10.0 </a:t>
            </a:r>
            <a:r>
              <a:rPr lang="ko-KR" altLang="en-US" sz="1200" kern="0" dirty="0" smtClean="0">
                <a:latin typeface="+mn-ea"/>
              </a:rPr>
              <a:t>입력 후 </a:t>
            </a:r>
            <a:r>
              <a:rPr lang="en-US" altLang="ko-KR" sz="1200" kern="0" dirty="0" smtClean="0">
                <a:latin typeface="+mn-ea"/>
              </a:rPr>
              <a:t>Weld </a:t>
            </a:r>
            <a:r>
              <a:rPr lang="ko-KR" altLang="en-US" sz="1200" kern="0" dirty="0" smtClean="0">
                <a:latin typeface="+mn-ea"/>
              </a:rPr>
              <a:t>클릭</a:t>
            </a:r>
            <a:endParaRPr lang="en-US" altLang="ko-KR" sz="1200" kern="0" dirty="0" smtClean="0">
              <a:latin typeface="+mn-ea"/>
            </a:endParaRPr>
          </a:p>
          <a:p>
            <a:pPr lvl="2" eaLnBrk="1" latinLnBrk="0" hangingPunct="1">
              <a:lnSpc>
                <a:spcPct val="90000"/>
              </a:lnSpc>
              <a:defRPr/>
            </a:pPr>
            <a:r>
              <a:rPr lang="ko-KR" altLang="en-US" sz="1200" kern="0" dirty="0" smtClean="0">
                <a:latin typeface="+mn-ea"/>
              </a:rPr>
              <a:t>반대편도</a:t>
            </a:r>
            <a:r>
              <a:rPr lang="en-US" altLang="ko-KR" sz="1200" kern="0" dirty="0" smtClean="0">
                <a:latin typeface="+mn-ea"/>
              </a:rPr>
              <a:t>…</a:t>
            </a: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ko-KR" altLang="en-US" sz="1600" kern="0" dirty="0" smtClean="0">
                <a:latin typeface="+mn-ea"/>
              </a:rPr>
              <a:t>결합된 </a:t>
            </a:r>
            <a:r>
              <a:rPr lang="en-US" altLang="ko-KR" sz="1600" kern="0" dirty="0" smtClean="0">
                <a:latin typeface="+mn-ea"/>
              </a:rPr>
              <a:t>vertex</a:t>
            </a:r>
            <a:r>
              <a:rPr lang="ko-KR" altLang="en-US" sz="1600" kern="0" dirty="0" smtClean="0">
                <a:latin typeface="+mn-ea"/>
              </a:rPr>
              <a:t>를 선택한 후에 속성으로 </a:t>
            </a:r>
            <a:r>
              <a:rPr lang="en-US" altLang="ko-KR" sz="1600" kern="0" dirty="0" smtClean="0">
                <a:latin typeface="+mn-ea"/>
              </a:rPr>
              <a:t>Bezier</a:t>
            </a:r>
            <a:r>
              <a:rPr lang="ko-KR" altLang="en-US" sz="1600" kern="0" dirty="0" smtClean="0">
                <a:latin typeface="+mn-ea"/>
              </a:rPr>
              <a:t>로 각각 변경</a:t>
            </a:r>
            <a:endParaRPr lang="en-US" altLang="ko-KR" sz="16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en-US" altLang="ko-KR" sz="1600" kern="0" dirty="0" smtClean="0">
                <a:latin typeface="+mn-ea"/>
              </a:rPr>
              <a:t>Modifier List</a:t>
            </a:r>
            <a:r>
              <a:rPr lang="ko-KR" altLang="en-US" sz="1600" kern="0" dirty="0" smtClean="0">
                <a:latin typeface="+mn-ea"/>
              </a:rPr>
              <a:t>에서 </a:t>
            </a:r>
            <a:r>
              <a:rPr lang="en-US" altLang="ko-KR" sz="1600" kern="0" dirty="0" smtClean="0">
                <a:latin typeface="+mn-ea"/>
              </a:rPr>
              <a:t>Shell </a:t>
            </a:r>
            <a:r>
              <a:rPr lang="ko-KR" altLang="en-US" sz="1600" kern="0" dirty="0" smtClean="0">
                <a:latin typeface="+mn-ea"/>
              </a:rPr>
              <a:t>적용 한 후 양방향으로 다음과 같이 두께 적용 </a:t>
            </a:r>
            <a:r>
              <a:rPr lang="en-US" altLang="ko-KR" sz="1600" kern="0" dirty="0" smtClean="0">
                <a:latin typeface="+mn-ea"/>
              </a:rPr>
              <a:t>(B)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251" y="4104169"/>
            <a:ext cx="1082228" cy="1356905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6136" y="1223045"/>
            <a:ext cx="1619250" cy="44767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5873" y="4259845"/>
            <a:ext cx="1123950" cy="1190625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 bwMode="auto">
          <a:xfrm>
            <a:off x="881331" y="4552279"/>
            <a:ext cx="193072" cy="193633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20" name="오른쪽 화살표 19"/>
          <p:cNvSpPr/>
          <p:nvPr/>
        </p:nvSpPr>
        <p:spPr bwMode="auto">
          <a:xfrm>
            <a:off x="1663262" y="4598408"/>
            <a:ext cx="759350" cy="576064"/>
          </a:xfrm>
          <a:prstGeom prst="rightArrow">
            <a:avLst/>
          </a:prstGeom>
          <a:solidFill>
            <a:schemeClr val="accent1"/>
          </a:solidFill>
          <a:ln w="28575" cap="flat" cmpd="sng" algn="ctr">
            <a:solidFill>
              <a:schemeClr val="accent5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600" b="0" i="0" u="none" strike="noStrike" cap="none" normalizeH="0" baseline="0" dirty="0" smtClean="0">
                <a:ln>
                  <a:noFill/>
                </a:ln>
                <a:solidFill>
                  <a:schemeClr val="accent3">
                    <a:lumMod val="95000"/>
                  </a:schemeClr>
                </a:solidFill>
                <a:effectLst/>
                <a:latin typeface="+mj-lt"/>
                <a:ea typeface="굴림" pitchFamily="50" charset="-127"/>
              </a:rPr>
              <a:t>(A)</a:t>
            </a:r>
            <a:endParaRPr kumimoji="0" lang="ko-KR" altLang="en-US" sz="1600" b="0" i="0" u="none" strike="noStrike" cap="none" normalizeH="0" baseline="0" dirty="0" smtClean="0">
              <a:ln>
                <a:noFill/>
              </a:ln>
              <a:solidFill>
                <a:schemeClr val="accent3">
                  <a:lumMod val="95000"/>
                </a:schemeClr>
              </a:solidFill>
              <a:effectLst/>
              <a:latin typeface="+mj-lt"/>
              <a:ea typeface="굴림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37198" y="4293096"/>
            <a:ext cx="1562100" cy="140017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81085" y="3629039"/>
            <a:ext cx="2047603" cy="2673846"/>
          </a:xfrm>
          <a:prstGeom prst="rect">
            <a:avLst/>
          </a:prstGeom>
        </p:spPr>
      </p:pic>
      <p:sp>
        <p:nvSpPr>
          <p:cNvPr id="17" name="오른쪽 화살표 16"/>
          <p:cNvSpPr/>
          <p:nvPr/>
        </p:nvSpPr>
        <p:spPr bwMode="auto">
          <a:xfrm>
            <a:off x="5238613" y="4677930"/>
            <a:ext cx="759350" cy="576064"/>
          </a:xfrm>
          <a:prstGeom prst="rightArrow">
            <a:avLst/>
          </a:prstGeom>
          <a:solidFill>
            <a:schemeClr val="accent1"/>
          </a:solidFill>
          <a:ln w="28575" cap="flat" cmpd="sng" algn="ctr">
            <a:solidFill>
              <a:schemeClr val="accent5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600" b="0" i="0" u="none" strike="noStrike" cap="none" normalizeH="0" baseline="0" dirty="0" smtClean="0">
                <a:ln>
                  <a:noFill/>
                </a:ln>
                <a:solidFill>
                  <a:schemeClr val="accent3">
                    <a:lumMod val="95000"/>
                  </a:schemeClr>
                </a:solidFill>
                <a:effectLst/>
                <a:latin typeface="+mj-lt"/>
                <a:ea typeface="굴림" pitchFamily="50" charset="-127"/>
              </a:rPr>
              <a:t>(B)</a:t>
            </a:r>
            <a:endParaRPr kumimoji="0" lang="ko-KR" altLang="en-US" sz="1600" b="0" i="0" u="none" strike="noStrike" cap="none" normalizeH="0" baseline="0" dirty="0" smtClean="0">
              <a:ln>
                <a:noFill/>
              </a:ln>
              <a:solidFill>
                <a:schemeClr val="accent3">
                  <a:lumMod val="95000"/>
                </a:schemeClr>
              </a:solidFill>
              <a:effectLst/>
              <a:latin typeface="+mj-lt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21374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ko-KR" altLang="en-US" sz="2800" dirty="0" smtClean="0"/>
              <a:t>흔들 목마 모델링</a:t>
            </a:r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0" y="908720"/>
            <a:ext cx="9036496" cy="5053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eaLnBrk="1" latinLnBrk="0" hangingPunct="1">
              <a:lnSpc>
                <a:spcPct val="90000"/>
              </a:lnSpc>
              <a:defRPr/>
            </a:pPr>
            <a:endParaRPr lang="en-US" altLang="ko-KR" sz="2000" kern="0" dirty="0" smtClean="0">
              <a:latin typeface="+mn-ea"/>
            </a:endParaRPr>
          </a:p>
          <a:p>
            <a:pPr eaLnBrk="1" latinLnBrk="0" hangingPunct="1">
              <a:lnSpc>
                <a:spcPct val="90000"/>
              </a:lnSpc>
              <a:defRPr/>
            </a:pPr>
            <a:r>
              <a:rPr lang="ko-KR" altLang="en-US" sz="2000" kern="0" dirty="0" smtClean="0">
                <a:latin typeface="+mn-ea"/>
              </a:rPr>
              <a:t>지지대</a:t>
            </a:r>
            <a:r>
              <a:rPr lang="en-US" altLang="ko-KR" sz="2000" kern="0" dirty="0" smtClean="0">
                <a:latin typeface="+mn-ea"/>
              </a:rPr>
              <a:t> </a:t>
            </a:r>
            <a:r>
              <a:rPr lang="ko-KR" altLang="en-US" sz="2000" kern="0" dirty="0" smtClean="0">
                <a:latin typeface="+mn-ea"/>
              </a:rPr>
              <a:t>회전축</a:t>
            </a:r>
            <a:r>
              <a:rPr lang="en-US" altLang="ko-KR" sz="2000" kern="0" dirty="0" smtClean="0">
                <a:latin typeface="+mn-ea"/>
              </a:rPr>
              <a:t>(pivot)</a:t>
            </a:r>
            <a:r>
              <a:rPr lang="ko-KR" altLang="en-US" sz="2000" kern="0" dirty="0" smtClean="0">
                <a:latin typeface="+mn-ea"/>
              </a:rPr>
              <a:t> 변경</a:t>
            </a:r>
            <a:endParaRPr lang="en-US" altLang="ko-KR" sz="20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ko-KR" altLang="en-US" sz="1600" kern="0" dirty="0" smtClean="0">
                <a:latin typeface="+mn-ea"/>
              </a:rPr>
              <a:t>방금 만든 지지대를 선택한 후 </a:t>
            </a:r>
            <a:r>
              <a:rPr lang="en-US" altLang="ko-KR" sz="1600" kern="0" dirty="0" smtClean="0">
                <a:latin typeface="+mn-ea"/>
              </a:rPr>
              <a:t>hierarchy </a:t>
            </a:r>
            <a:r>
              <a:rPr lang="ko-KR" altLang="en-US" sz="1600" kern="0" dirty="0" smtClean="0">
                <a:latin typeface="+mn-ea"/>
              </a:rPr>
              <a:t>패널로 이동 </a:t>
            </a:r>
            <a:endParaRPr lang="en-US" altLang="ko-KR" sz="16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en-US" altLang="ko-KR" sz="1600" kern="0" dirty="0" smtClean="0">
                <a:latin typeface="+mn-ea"/>
              </a:rPr>
              <a:t>Affect Pivot Only &gt; Center to Object &gt; Transform</a:t>
            </a:r>
            <a:r>
              <a:rPr lang="ko-KR" altLang="en-US" sz="1600" kern="0" dirty="0" smtClean="0">
                <a:latin typeface="+mn-ea"/>
              </a:rPr>
              <a:t>을 순서대로 클릭</a:t>
            </a:r>
            <a:endParaRPr lang="en-US" altLang="ko-KR" sz="1600" kern="0" dirty="0" smtClean="0">
              <a:latin typeface="+mn-ea"/>
            </a:endParaRPr>
          </a:p>
          <a:p>
            <a:pPr lvl="2" eaLnBrk="1" latinLnBrk="0" hangingPunct="1">
              <a:lnSpc>
                <a:spcPct val="90000"/>
              </a:lnSpc>
              <a:defRPr/>
            </a:pPr>
            <a:r>
              <a:rPr lang="ko-KR" altLang="en-US" sz="1200" kern="0" dirty="0" smtClean="0">
                <a:latin typeface="+mn-ea"/>
              </a:rPr>
              <a:t>이렇게 하면 회전축이 </a:t>
            </a:r>
            <a:r>
              <a:rPr lang="en-US" altLang="ko-KR" sz="1200" kern="0" dirty="0" smtClean="0">
                <a:latin typeface="+mn-ea"/>
              </a:rPr>
              <a:t>object </a:t>
            </a:r>
            <a:r>
              <a:rPr lang="ko-KR" altLang="en-US" sz="1200" kern="0" dirty="0" smtClean="0">
                <a:latin typeface="+mn-ea"/>
              </a:rPr>
              <a:t>중심으로 이동</a:t>
            </a:r>
            <a:endParaRPr lang="en-US" altLang="ko-KR" sz="12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ko-KR" altLang="en-US" sz="1600" kern="0" dirty="0" smtClean="0">
                <a:latin typeface="+mn-ea"/>
              </a:rPr>
              <a:t>회전축 확인 후 </a:t>
            </a:r>
            <a:r>
              <a:rPr lang="en-US" altLang="ko-KR" sz="1600" kern="0" dirty="0">
                <a:latin typeface="+mn-ea"/>
              </a:rPr>
              <a:t>Affect Pivot </a:t>
            </a:r>
            <a:r>
              <a:rPr lang="en-US" altLang="ko-KR" sz="1600" kern="0" dirty="0" smtClean="0">
                <a:latin typeface="+mn-ea"/>
              </a:rPr>
              <a:t>Only</a:t>
            </a:r>
            <a:r>
              <a:rPr lang="ko-KR" altLang="en-US" sz="1600" kern="0" dirty="0" smtClean="0">
                <a:latin typeface="+mn-ea"/>
              </a:rPr>
              <a:t>를 다시 클릭해서 해제</a:t>
            </a:r>
            <a:endParaRPr lang="en-US" altLang="ko-KR" sz="1600" kern="0" dirty="0" smtClean="0">
              <a:latin typeface="+mn-ea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6057" y="1196809"/>
            <a:ext cx="1790700" cy="409575"/>
          </a:xfrm>
          <a:prstGeom prst="rect">
            <a:avLst/>
          </a:prstGeom>
        </p:spPr>
      </p:pic>
      <p:sp>
        <p:nvSpPr>
          <p:cNvPr id="13" name="타원 12"/>
          <p:cNvSpPr/>
          <p:nvPr/>
        </p:nvSpPr>
        <p:spPr bwMode="auto">
          <a:xfrm>
            <a:off x="4319283" y="1239115"/>
            <a:ext cx="360768" cy="347608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6093" y="276349"/>
            <a:ext cx="1449564" cy="6317754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 bwMode="auto">
          <a:xfrm>
            <a:off x="7490314" y="1390547"/>
            <a:ext cx="1522838" cy="180976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18" name="직사각형 17"/>
          <p:cNvSpPr/>
          <p:nvPr/>
        </p:nvSpPr>
        <p:spPr bwMode="auto">
          <a:xfrm>
            <a:off x="7518889" y="2247797"/>
            <a:ext cx="1522838" cy="180976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19" name="직사각형 18"/>
          <p:cNvSpPr/>
          <p:nvPr/>
        </p:nvSpPr>
        <p:spPr bwMode="auto">
          <a:xfrm>
            <a:off x="7518889" y="5886347"/>
            <a:ext cx="1522838" cy="180976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535" y="3212976"/>
            <a:ext cx="2857500" cy="22479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60041" y="3472007"/>
            <a:ext cx="3076384" cy="1695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995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ko-KR" altLang="en-US" sz="2800" dirty="0" smtClean="0"/>
              <a:t>흔들 목마 모델링</a:t>
            </a:r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-324544" y="908720"/>
            <a:ext cx="9433048" cy="5053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eaLnBrk="1" latinLnBrk="0" hangingPunct="1">
              <a:lnSpc>
                <a:spcPct val="90000"/>
              </a:lnSpc>
              <a:defRPr/>
            </a:pPr>
            <a:endParaRPr lang="en-US" altLang="ko-KR" sz="20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en-US" altLang="ko-KR" sz="1600" kern="0" dirty="0" smtClean="0">
                <a:latin typeface="+mn-ea"/>
              </a:rPr>
              <a:t>User</a:t>
            </a:r>
            <a:r>
              <a:rPr lang="ko-KR" altLang="en-US" sz="1600" kern="0" dirty="0" smtClean="0">
                <a:latin typeface="+mn-ea"/>
              </a:rPr>
              <a:t> </a:t>
            </a:r>
            <a:r>
              <a:rPr lang="en-US" altLang="ko-KR" sz="1600" kern="0" dirty="0" smtClean="0">
                <a:latin typeface="+mn-ea"/>
              </a:rPr>
              <a:t>View</a:t>
            </a:r>
            <a:r>
              <a:rPr lang="ko-KR" altLang="en-US" sz="1600" kern="0" dirty="0" smtClean="0">
                <a:latin typeface="+mn-ea"/>
              </a:rPr>
              <a:t>에서 </a:t>
            </a:r>
            <a:r>
              <a:rPr lang="en-US" altLang="ko-KR" sz="1600" kern="0" dirty="0" smtClean="0">
                <a:latin typeface="+mn-ea"/>
              </a:rPr>
              <a:t>Select and Move </a:t>
            </a:r>
            <a:r>
              <a:rPr lang="ko-KR" altLang="en-US" sz="1600" kern="0" dirty="0" smtClean="0">
                <a:latin typeface="+mn-ea"/>
              </a:rPr>
              <a:t>선택</a:t>
            </a:r>
            <a:endParaRPr lang="en-US" altLang="ko-KR" sz="16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ko-KR" altLang="en-US" sz="1600" kern="0" dirty="0" smtClean="0">
                <a:latin typeface="+mn-ea"/>
              </a:rPr>
              <a:t>지지대 선택</a:t>
            </a:r>
            <a:endParaRPr lang="en-US" altLang="ko-KR" sz="16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ko-KR" altLang="en-US" sz="1600" kern="0" dirty="0" smtClean="0">
                <a:latin typeface="+mn-ea"/>
              </a:rPr>
              <a:t>아래쪽 표시줄에서 절대 </a:t>
            </a:r>
            <a:r>
              <a:rPr lang="ko-KR" altLang="en-US" sz="1600" kern="0" dirty="0" err="1" smtClean="0">
                <a:latin typeface="+mn-ea"/>
              </a:rPr>
              <a:t>좌표값</a:t>
            </a:r>
            <a:r>
              <a:rPr lang="ko-KR" altLang="en-US" sz="1600" kern="0" dirty="0" smtClean="0">
                <a:latin typeface="+mn-ea"/>
              </a:rPr>
              <a:t> 항목 중 </a:t>
            </a:r>
            <a:r>
              <a:rPr lang="en-US" altLang="ko-KR" sz="1600" kern="0" dirty="0" smtClean="0">
                <a:latin typeface="+mn-ea"/>
              </a:rPr>
              <a:t>Y</a:t>
            </a:r>
            <a:r>
              <a:rPr lang="ko-KR" altLang="en-US" sz="1600" kern="0" dirty="0" smtClean="0">
                <a:latin typeface="+mn-ea"/>
              </a:rPr>
              <a:t>에 적절한 숫자를 입력해서 다음처럼 지지대 이동</a:t>
            </a:r>
            <a:r>
              <a:rPr lang="en-US" altLang="ko-KR" sz="1600" kern="0" dirty="0" smtClean="0">
                <a:latin typeface="+mn-ea"/>
              </a:rPr>
              <a:t>(A)</a:t>
            </a: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en-US" altLang="ko-KR" sz="1600" kern="0" dirty="0" smtClean="0">
                <a:latin typeface="+mn-ea"/>
              </a:rPr>
              <a:t>Shift</a:t>
            </a:r>
            <a:r>
              <a:rPr lang="ko-KR" altLang="en-US" sz="1600" kern="0" dirty="0" smtClean="0">
                <a:latin typeface="+mn-ea"/>
              </a:rPr>
              <a:t>키를 누른 상태에서 지지대를</a:t>
            </a:r>
            <a:r>
              <a:rPr lang="en-US" altLang="ko-KR" sz="1600" kern="0" dirty="0" smtClean="0">
                <a:latin typeface="+mn-ea"/>
              </a:rPr>
              <a:t> </a:t>
            </a:r>
            <a:r>
              <a:rPr lang="ko-KR" altLang="en-US" sz="1600" kern="0" dirty="0" smtClean="0">
                <a:latin typeface="+mn-ea"/>
              </a:rPr>
              <a:t>이동시켜서 복제</a:t>
            </a:r>
            <a:r>
              <a:rPr lang="en-US" altLang="ko-KR" sz="1600" kern="0" dirty="0" smtClean="0">
                <a:latin typeface="+mn-ea"/>
              </a:rPr>
              <a:t>(Instance)</a:t>
            </a:r>
            <a:r>
              <a:rPr lang="ko-KR" altLang="en-US" sz="1600" kern="0" dirty="0" smtClean="0">
                <a:latin typeface="+mn-ea"/>
              </a:rPr>
              <a:t>시킨 후 역시 </a:t>
            </a:r>
            <a:r>
              <a:rPr lang="en-US" altLang="ko-KR" sz="1600" kern="0" dirty="0" smtClean="0">
                <a:latin typeface="+mn-ea"/>
              </a:rPr>
              <a:t>Y </a:t>
            </a:r>
            <a:r>
              <a:rPr lang="ko-KR" altLang="en-US" sz="1600" kern="0" dirty="0" err="1" smtClean="0">
                <a:latin typeface="+mn-ea"/>
              </a:rPr>
              <a:t>좌표값에</a:t>
            </a:r>
            <a:r>
              <a:rPr lang="ko-KR" altLang="en-US" sz="1600" kern="0" dirty="0" smtClean="0">
                <a:latin typeface="+mn-ea"/>
              </a:rPr>
              <a:t> 적절한 값을 넣어서 대칭적으로 위치 조정</a:t>
            </a:r>
            <a:r>
              <a:rPr lang="en-US" altLang="ko-KR" sz="1600" kern="0" dirty="0" smtClean="0">
                <a:latin typeface="+mn-ea"/>
              </a:rPr>
              <a:t>(B)</a:t>
            </a:r>
          </a:p>
          <a:p>
            <a:pPr lvl="2" eaLnBrk="1" latinLnBrk="0" hangingPunct="1">
              <a:lnSpc>
                <a:spcPct val="90000"/>
              </a:lnSpc>
              <a:defRPr/>
            </a:pPr>
            <a:r>
              <a:rPr lang="ko-KR" altLang="en-US" sz="1200" kern="0" dirty="0" smtClean="0">
                <a:latin typeface="+mn-ea"/>
              </a:rPr>
              <a:t>이 때 중심점을 잘 맞췄다면 예를 들어 한 쪽의 </a:t>
            </a:r>
            <a:r>
              <a:rPr lang="en-US" altLang="ko-KR" sz="1200" kern="0" dirty="0" smtClean="0">
                <a:latin typeface="+mn-ea"/>
              </a:rPr>
              <a:t>Y </a:t>
            </a:r>
            <a:r>
              <a:rPr lang="ko-KR" altLang="en-US" sz="1200" kern="0" dirty="0" smtClean="0">
                <a:latin typeface="+mn-ea"/>
              </a:rPr>
              <a:t>좌표가 </a:t>
            </a:r>
            <a:r>
              <a:rPr lang="en-US" altLang="ko-KR" sz="1200" kern="0" dirty="0" smtClean="0">
                <a:latin typeface="+mn-ea"/>
              </a:rPr>
              <a:t>27</a:t>
            </a:r>
            <a:r>
              <a:rPr lang="ko-KR" altLang="en-US" sz="1200" kern="0" dirty="0" smtClean="0">
                <a:latin typeface="+mn-ea"/>
              </a:rPr>
              <a:t>이면 나머지 한 쪽의 </a:t>
            </a:r>
            <a:r>
              <a:rPr lang="en-US" altLang="ko-KR" sz="1200" kern="0" dirty="0" smtClean="0">
                <a:latin typeface="+mn-ea"/>
              </a:rPr>
              <a:t>Y </a:t>
            </a:r>
            <a:r>
              <a:rPr lang="ko-KR" altLang="en-US" sz="1200" kern="0" dirty="0" smtClean="0">
                <a:latin typeface="+mn-ea"/>
              </a:rPr>
              <a:t>좌표는 </a:t>
            </a:r>
            <a:r>
              <a:rPr lang="en-US" altLang="ko-KR" sz="1200" kern="0" dirty="0" smtClean="0">
                <a:latin typeface="+mn-ea"/>
              </a:rPr>
              <a:t>-27</a:t>
            </a: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ko-KR" altLang="en-US" sz="1600" kern="0" dirty="0" smtClean="0">
                <a:latin typeface="+mn-ea"/>
              </a:rPr>
              <a:t>색상</a:t>
            </a:r>
            <a:r>
              <a:rPr lang="en-US" altLang="ko-KR" sz="1600" kern="0" dirty="0" smtClean="0">
                <a:latin typeface="+mn-ea"/>
              </a:rPr>
              <a:t> </a:t>
            </a:r>
            <a:r>
              <a:rPr lang="ko-KR" altLang="en-US" sz="1600" kern="0" dirty="0" smtClean="0">
                <a:latin typeface="+mn-ea"/>
              </a:rPr>
              <a:t>조정 및 이름 변경</a:t>
            </a:r>
            <a:r>
              <a:rPr lang="en-US" altLang="ko-KR" sz="1600" kern="0" dirty="0" smtClean="0">
                <a:latin typeface="+mn-ea"/>
              </a:rPr>
              <a:t>(</a:t>
            </a:r>
            <a:r>
              <a:rPr lang="ko-KR" altLang="en-US" sz="1600" kern="0" dirty="0" smtClean="0">
                <a:latin typeface="+mn-ea"/>
              </a:rPr>
              <a:t>지지대 </a:t>
            </a:r>
            <a:r>
              <a:rPr lang="en-US" altLang="ko-KR" sz="1600" kern="0" dirty="0" smtClean="0">
                <a:latin typeface="+mn-ea"/>
              </a:rPr>
              <a:t>R/L)</a:t>
            </a: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600" kern="0" dirty="0" smtClean="0">
              <a:latin typeface="+mn-ea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1531817" y="6006071"/>
            <a:ext cx="2695575" cy="371475"/>
            <a:chOff x="3170460" y="2832531"/>
            <a:chExt cx="2695575" cy="371475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70460" y="2832531"/>
              <a:ext cx="2695575" cy="371475"/>
            </a:xfrm>
            <a:prstGeom prst="rect">
              <a:avLst/>
            </a:prstGeom>
          </p:spPr>
        </p:pic>
        <p:sp>
          <p:nvSpPr>
            <p:cNvPr id="19" name="직사각형 18"/>
            <p:cNvSpPr/>
            <p:nvPr/>
          </p:nvSpPr>
          <p:spPr bwMode="auto">
            <a:xfrm>
              <a:off x="4211960" y="2921208"/>
              <a:ext cx="829892" cy="194120"/>
            </a:xfrm>
            <a:prstGeom prst="rect">
              <a:avLst/>
            </a:pr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굴림" pitchFamily="50" charset="-127"/>
              </a:endParaRPr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5656" y="3071639"/>
            <a:ext cx="2807895" cy="2890093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 bwMode="auto">
          <a:xfrm>
            <a:off x="1475656" y="4372394"/>
            <a:ext cx="520941" cy="288582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accent5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r>
              <a:rPr lang="en-US" altLang="ko-KR" sz="1600" dirty="0" smtClean="0">
                <a:solidFill>
                  <a:schemeClr val="accent3">
                    <a:lumMod val="95000"/>
                  </a:schemeClr>
                </a:solidFill>
                <a:latin typeface="+mj-lt"/>
                <a:ea typeface="굴림" pitchFamily="50" charset="-127"/>
              </a:rPr>
              <a:t>A</a:t>
            </a:r>
            <a:endParaRPr lang="ko-KR" altLang="en-US" sz="1600" dirty="0">
              <a:solidFill>
                <a:schemeClr val="accent3">
                  <a:lumMod val="95000"/>
                </a:schemeClr>
              </a:solidFill>
              <a:latin typeface="+mj-lt"/>
              <a:ea typeface="굴림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1083" y="3199097"/>
            <a:ext cx="2390042" cy="2635175"/>
          </a:xfrm>
          <a:prstGeom prst="rect">
            <a:avLst/>
          </a:prstGeom>
        </p:spPr>
      </p:pic>
      <p:sp>
        <p:nvSpPr>
          <p:cNvPr id="17" name="오른쪽 화살표 16"/>
          <p:cNvSpPr/>
          <p:nvPr/>
        </p:nvSpPr>
        <p:spPr bwMode="auto">
          <a:xfrm>
            <a:off x="4472642" y="4415169"/>
            <a:ext cx="759350" cy="576064"/>
          </a:xfrm>
          <a:prstGeom prst="rightArrow">
            <a:avLst/>
          </a:prstGeom>
          <a:solidFill>
            <a:schemeClr val="accent1"/>
          </a:solidFill>
          <a:ln w="28575" cap="flat" cmpd="sng" algn="ctr">
            <a:solidFill>
              <a:schemeClr val="accent5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600" b="0" i="0" u="none" strike="noStrike" cap="none" normalizeH="0" baseline="0" dirty="0" smtClean="0">
                <a:ln>
                  <a:noFill/>
                </a:ln>
                <a:solidFill>
                  <a:schemeClr val="accent3">
                    <a:lumMod val="95000"/>
                  </a:schemeClr>
                </a:solidFill>
                <a:effectLst/>
                <a:latin typeface="+mj-lt"/>
                <a:ea typeface="굴림" pitchFamily="50" charset="-127"/>
              </a:rPr>
              <a:t>(B)</a:t>
            </a:r>
            <a:endParaRPr kumimoji="0" lang="ko-KR" altLang="en-US" sz="1600" b="0" i="0" u="none" strike="noStrike" cap="none" normalizeH="0" baseline="0" dirty="0" smtClean="0">
              <a:ln>
                <a:noFill/>
              </a:ln>
              <a:solidFill>
                <a:schemeClr val="accent3">
                  <a:lumMod val="95000"/>
                </a:schemeClr>
              </a:solidFill>
              <a:effectLst/>
              <a:latin typeface="+mj-lt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91559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ko-KR" altLang="en-US" sz="2800" dirty="0" smtClean="0"/>
              <a:t>흔들 목마 모델링</a:t>
            </a:r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135793" y="997398"/>
            <a:ext cx="9433048" cy="5053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eaLnBrk="1" latinLnBrk="0" hangingPunct="1">
              <a:lnSpc>
                <a:spcPct val="90000"/>
              </a:lnSpc>
              <a:defRPr/>
            </a:pPr>
            <a:endParaRPr lang="en-US" altLang="ko-KR" sz="2000" kern="0" dirty="0" smtClean="0">
              <a:latin typeface="+mn-ea"/>
            </a:endParaRPr>
          </a:p>
          <a:p>
            <a:pPr eaLnBrk="1" latinLnBrk="0" hangingPunct="1">
              <a:lnSpc>
                <a:spcPct val="90000"/>
              </a:lnSpc>
              <a:defRPr/>
            </a:pPr>
            <a:r>
              <a:rPr lang="ko-KR" altLang="en-US" sz="2000" kern="0" dirty="0" err="1" smtClean="0">
                <a:latin typeface="+mn-ea"/>
              </a:rPr>
              <a:t>연결부</a:t>
            </a:r>
            <a:r>
              <a:rPr lang="ko-KR" altLang="en-US" sz="2000" kern="0" dirty="0" smtClean="0">
                <a:latin typeface="+mn-ea"/>
              </a:rPr>
              <a:t> 제작</a:t>
            </a:r>
            <a:endParaRPr lang="en-US" altLang="ko-KR" sz="20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en-US" altLang="ko-KR" sz="1600" kern="0" dirty="0" smtClean="0">
                <a:latin typeface="+mn-ea"/>
              </a:rPr>
              <a:t>Front View</a:t>
            </a:r>
            <a:r>
              <a:rPr lang="ko-KR" altLang="en-US" sz="1600" kern="0" dirty="0" smtClean="0">
                <a:latin typeface="+mn-ea"/>
              </a:rPr>
              <a:t>에서 다음 그림을 참고해서 말</a:t>
            </a:r>
            <a:r>
              <a:rPr lang="en-US" altLang="ko-KR" sz="1600" kern="0" dirty="0" smtClean="0">
                <a:latin typeface="+mn-ea"/>
              </a:rPr>
              <a:t> </a:t>
            </a:r>
            <a:r>
              <a:rPr lang="ko-KR" altLang="en-US" sz="1600" kern="0" dirty="0" smtClean="0">
                <a:latin typeface="+mn-ea"/>
              </a:rPr>
              <a:t>머리 아래에 사각형 그리기 </a:t>
            </a:r>
            <a:endParaRPr lang="en-US" altLang="ko-KR" sz="1600" kern="0" dirty="0" smtClean="0">
              <a:latin typeface="+mn-ea"/>
            </a:endParaRPr>
          </a:p>
          <a:p>
            <a:pPr lvl="2" eaLnBrk="1" latinLnBrk="0" hangingPunct="1">
              <a:lnSpc>
                <a:spcPct val="90000"/>
              </a:lnSpc>
              <a:defRPr/>
            </a:pPr>
            <a:r>
              <a:rPr lang="en-US" altLang="ko-KR" sz="1200" kern="0" dirty="0" smtClean="0">
                <a:latin typeface="+mn-ea"/>
              </a:rPr>
              <a:t>Create &gt; Shapes &gt; Rectangle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7744" y="2365449"/>
            <a:ext cx="4263429" cy="4013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283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ko-KR" altLang="en-US" sz="2800" dirty="0" smtClean="0"/>
              <a:t>흔들 목마 모델링</a:t>
            </a:r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135793" y="997398"/>
            <a:ext cx="9433048" cy="5053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eaLnBrk="1" latinLnBrk="0" hangingPunct="1">
              <a:lnSpc>
                <a:spcPct val="90000"/>
              </a:lnSpc>
              <a:defRPr/>
            </a:pPr>
            <a:endParaRPr lang="en-US" altLang="ko-KR" sz="20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en-US" altLang="ko-KR" sz="1600" kern="0" dirty="0" smtClean="0">
                <a:latin typeface="+mn-ea"/>
              </a:rPr>
              <a:t>Select and Rotate      </a:t>
            </a:r>
            <a:r>
              <a:rPr lang="ko-KR" altLang="en-US" sz="1600" kern="0" dirty="0" smtClean="0">
                <a:latin typeface="+mn-ea"/>
              </a:rPr>
              <a:t>로</a:t>
            </a:r>
            <a:r>
              <a:rPr lang="en-US" altLang="ko-KR" sz="1600" kern="0" dirty="0" smtClean="0">
                <a:latin typeface="+mn-ea"/>
              </a:rPr>
              <a:t> </a:t>
            </a:r>
            <a:r>
              <a:rPr lang="ko-KR" altLang="en-US" sz="1600" kern="0" dirty="0" smtClean="0">
                <a:latin typeface="+mn-ea"/>
              </a:rPr>
              <a:t>약 </a:t>
            </a:r>
            <a:r>
              <a:rPr lang="en-US" altLang="ko-KR" sz="1600" kern="0" dirty="0" smtClean="0">
                <a:latin typeface="+mn-ea"/>
              </a:rPr>
              <a:t>-21</a:t>
            </a:r>
            <a:r>
              <a:rPr lang="ko-KR" altLang="en-US" sz="1600" kern="0" dirty="0" smtClean="0">
                <a:latin typeface="+mn-ea"/>
              </a:rPr>
              <a:t>도 정도 회전 </a:t>
            </a:r>
            <a:r>
              <a:rPr lang="en-US" altLang="ko-KR" sz="1600" kern="0" dirty="0" smtClean="0">
                <a:latin typeface="+mn-ea"/>
              </a:rPr>
              <a:t>(A) </a:t>
            </a: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en-US" altLang="ko-KR" sz="1600" kern="0" dirty="0" smtClean="0">
                <a:latin typeface="+mn-ea"/>
              </a:rPr>
              <a:t>Modifier</a:t>
            </a:r>
            <a:r>
              <a:rPr lang="ko-KR" altLang="en-US" sz="1600" kern="0" dirty="0">
                <a:latin typeface="+mn-ea"/>
              </a:rPr>
              <a:t> </a:t>
            </a:r>
            <a:r>
              <a:rPr lang="en-US" altLang="ko-KR" sz="1600" kern="0" dirty="0" smtClean="0">
                <a:latin typeface="+mn-ea"/>
              </a:rPr>
              <a:t>List</a:t>
            </a:r>
            <a:r>
              <a:rPr lang="ko-KR" altLang="en-US" sz="1600" kern="0" dirty="0" smtClean="0">
                <a:latin typeface="+mn-ea"/>
              </a:rPr>
              <a:t>에서 </a:t>
            </a:r>
            <a:r>
              <a:rPr lang="en-US" altLang="ko-KR" sz="1600" kern="0" dirty="0" smtClean="0">
                <a:latin typeface="+mn-ea"/>
              </a:rPr>
              <a:t>Shell </a:t>
            </a:r>
            <a:r>
              <a:rPr lang="ko-KR" altLang="en-US" sz="1600" kern="0" dirty="0" smtClean="0">
                <a:latin typeface="+mn-ea"/>
              </a:rPr>
              <a:t>적용 </a:t>
            </a:r>
            <a:r>
              <a:rPr lang="en-US" altLang="ko-KR" sz="1600" kern="0" dirty="0" smtClean="0">
                <a:latin typeface="+mn-ea"/>
              </a:rPr>
              <a:t>(B)</a:t>
            </a:r>
          </a:p>
          <a:p>
            <a:pPr lvl="2" eaLnBrk="1" latinLnBrk="0" hangingPunct="1">
              <a:lnSpc>
                <a:spcPct val="90000"/>
              </a:lnSpc>
              <a:defRPr/>
            </a:pPr>
            <a:r>
              <a:rPr lang="ko-KR" altLang="en-US" sz="1200" kern="0" dirty="0" smtClean="0">
                <a:latin typeface="+mn-ea"/>
              </a:rPr>
              <a:t>그림을</a:t>
            </a:r>
            <a:r>
              <a:rPr lang="en-US" altLang="ko-KR" sz="1200" kern="0" dirty="0" smtClean="0">
                <a:latin typeface="+mn-ea"/>
              </a:rPr>
              <a:t> </a:t>
            </a:r>
            <a:r>
              <a:rPr lang="ko-KR" altLang="en-US" sz="1200" kern="0" dirty="0" smtClean="0">
                <a:latin typeface="+mn-ea"/>
              </a:rPr>
              <a:t>참고해서 적절한 길이를 가지도록 </a:t>
            </a:r>
            <a:r>
              <a:rPr lang="en-US" altLang="ko-KR" sz="1200" kern="0" dirty="0" smtClean="0">
                <a:latin typeface="+mn-ea"/>
              </a:rPr>
              <a:t>Amount </a:t>
            </a:r>
            <a:r>
              <a:rPr lang="ko-KR" altLang="en-US" sz="1200" kern="0" dirty="0" smtClean="0">
                <a:latin typeface="+mn-ea"/>
              </a:rPr>
              <a:t>적용</a:t>
            </a:r>
            <a:endParaRPr lang="en-US" altLang="ko-KR" sz="12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ko-KR" altLang="en-US" sz="1600" kern="0" dirty="0" smtClean="0">
                <a:latin typeface="+mn-ea"/>
              </a:rPr>
              <a:t>이름은 </a:t>
            </a:r>
            <a:r>
              <a:rPr lang="en-US" altLang="ko-KR" sz="1600" kern="0" dirty="0" smtClean="0">
                <a:latin typeface="+mn-ea"/>
              </a:rPr>
              <a:t>‘</a:t>
            </a:r>
            <a:r>
              <a:rPr lang="ko-KR" altLang="en-US" sz="1600" kern="0" dirty="0" smtClean="0">
                <a:latin typeface="+mn-ea"/>
              </a:rPr>
              <a:t>지지대</a:t>
            </a:r>
            <a:r>
              <a:rPr lang="en-US" altLang="ko-KR" sz="1600" kern="0" dirty="0" smtClean="0">
                <a:latin typeface="+mn-ea"/>
              </a:rPr>
              <a:t>MF’, </a:t>
            </a:r>
            <a:r>
              <a:rPr lang="ko-KR" altLang="en-US" sz="1600" kern="0" dirty="0" smtClean="0">
                <a:latin typeface="+mn-ea"/>
              </a:rPr>
              <a:t>색상 조정</a:t>
            </a:r>
            <a:endParaRPr lang="en-US" altLang="ko-KR" sz="1600" kern="0" dirty="0" smtClean="0"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5250" y="1276350"/>
            <a:ext cx="266700" cy="3429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673" y="4200302"/>
            <a:ext cx="1304500" cy="122972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5245" y="3915062"/>
            <a:ext cx="2002470" cy="1800200"/>
          </a:xfrm>
          <a:prstGeom prst="rect">
            <a:avLst/>
          </a:prstGeom>
        </p:spPr>
      </p:pic>
      <p:sp>
        <p:nvSpPr>
          <p:cNvPr id="8" name="오른쪽 화살표 7"/>
          <p:cNvSpPr/>
          <p:nvPr/>
        </p:nvSpPr>
        <p:spPr bwMode="auto">
          <a:xfrm>
            <a:off x="1359520" y="4527130"/>
            <a:ext cx="759350" cy="576064"/>
          </a:xfrm>
          <a:prstGeom prst="rightArrow">
            <a:avLst/>
          </a:prstGeom>
          <a:solidFill>
            <a:schemeClr val="accent1"/>
          </a:solidFill>
          <a:ln w="28575" cap="flat" cmpd="sng" algn="ctr">
            <a:solidFill>
              <a:schemeClr val="accent5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600" b="0" i="0" u="none" strike="noStrike" cap="none" normalizeH="0" baseline="0" dirty="0" smtClean="0">
                <a:ln>
                  <a:noFill/>
                </a:ln>
                <a:solidFill>
                  <a:schemeClr val="accent3">
                    <a:lumMod val="95000"/>
                  </a:schemeClr>
                </a:solidFill>
                <a:effectLst/>
                <a:latin typeface="+mj-lt"/>
                <a:ea typeface="굴림" pitchFamily="50" charset="-127"/>
              </a:rPr>
              <a:t>(A)</a:t>
            </a:r>
            <a:endParaRPr kumimoji="0" lang="ko-KR" altLang="en-US" sz="1600" b="0" i="0" u="none" strike="noStrike" cap="none" normalizeH="0" baseline="0" dirty="0" smtClean="0">
              <a:ln>
                <a:noFill/>
              </a:ln>
              <a:solidFill>
                <a:schemeClr val="accent3">
                  <a:lumMod val="95000"/>
                </a:schemeClr>
              </a:solidFill>
              <a:effectLst/>
              <a:latin typeface="+mj-lt"/>
              <a:ea typeface="굴림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38809" y="1228725"/>
            <a:ext cx="1571625" cy="78105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05457" y="3718517"/>
            <a:ext cx="1930524" cy="2193290"/>
          </a:xfrm>
          <a:prstGeom prst="rect">
            <a:avLst/>
          </a:prstGeom>
        </p:spPr>
      </p:pic>
      <p:sp>
        <p:nvSpPr>
          <p:cNvPr id="11" name="오른쪽 화살표 10"/>
          <p:cNvSpPr/>
          <p:nvPr/>
        </p:nvSpPr>
        <p:spPr bwMode="auto">
          <a:xfrm>
            <a:off x="3949049" y="4527130"/>
            <a:ext cx="759350" cy="576064"/>
          </a:xfrm>
          <a:prstGeom prst="rightArrow">
            <a:avLst/>
          </a:prstGeom>
          <a:solidFill>
            <a:schemeClr val="accent1"/>
          </a:solidFill>
          <a:ln w="28575" cap="flat" cmpd="sng" algn="ctr">
            <a:solidFill>
              <a:schemeClr val="accent5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600" b="0" i="0" u="none" strike="noStrike" cap="none" normalizeH="0" baseline="0" dirty="0" smtClean="0">
                <a:ln>
                  <a:noFill/>
                </a:ln>
                <a:solidFill>
                  <a:schemeClr val="accent3">
                    <a:lumMod val="95000"/>
                  </a:schemeClr>
                </a:solidFill>
                <a:effectLst/>
                <a:latin typeface="+mj-lt"/>
                <a:ea typeface="굴림" pitchFamily="50" charset="-127"/>
              </a:rPr>
              <a:t>(B)</a:t>
            </a:r>
            <a:endParaRPr kumimoji="0" lang="ko-KR" altLang="en-US" sz="1600" b="0" i="0" u="none" strike="noStrike" cap="none" normalizeH="0" baseline="0" dirty="0" smtClean="0">
              <a:ln>
                <a:noFill/>
              </a:ln>
              <a:solidFill>
                <a:schemeClr val="accent3">
                  <a:lumMod val="95000"/>
                </a:schemeClr>
              </a:solidFill>
              <a:effectLst/>
              <a:latin typeface="+mj-lt"/>
              <a:ea typeface="굴림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41523" y="3718517"/>
            <a:ext cx="2140510" cy="2193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716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ko-KR" altLang="en-US" sz="2800" dirty="0" smtClean="0"/>
              <a:t>흔들 목마 모델링</a:t>
            </a:r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135793" y="997398"/>
            <a:ext cx="9433048" cy="5053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eaLnBrk="1" latinLnBrk="0" hangingPunct="1">
              <a:lnSpc>
                <a:spcPct val="90000"/>
              </a:lnSpc>
              <a:defRPr/>
            </a:pPr>
            <a:endParaRPr lang="en-US" altLang="ko-KR" sz="20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ko-KR" altLang="en-US" sz="1600" kern="0" dirty="0">
                <a:latin typeface="+mn-ea"/>
              </a:rPr>
              <a:t>지지대</a:t>
            </a:r>
            <a:r>
              <a:rPr lang="en-US" altLang="ko-KR" sz="1600" kern="0" dirty="0" smtClean="0">
                <a:latin typeface="+mn-ea"/>
              </a:rPr>
              <a:t>MF </a:t>
            </a:r>
            <a:r>
              <a:rPr lang="ko-KR" altLang="en-US" sz="1600" kern="0" dirty="0" smtClean="0">
                <a:latin typeface="+mn-ea"/>
              </a:rPr>
              <a:t>선택</a:t>
            </a:r>
            <a:r>
              <a:rPr lang="en-US" altLang="ko-KR" sz="1600" kern="0" dirty="0" smtClean="0">
                <a:latin typeface="+mn-ea"/>
              </a:rPr>
              <a:t> </a:t>
            </a:r>
            <a:r>
              <a:rPr lang="ko-KR" altLang="en-US" sz="1600" kern="0" dirty="0" smtClean="0">
                <a:latin typeface="+mn-ea"/>
              </a:rPr>
              <a:t>후 </a:t>
            </a:r>
            <a:r>
              <a:rPr lang="en-US" altLang="ko-KR" sz="1600" kern="0" dirty="0" smtClean="0">
                <a:latin typeface="+mn-ea"/>
              </a:rPr>
              <a:t>Mirror </a:t>
            </a:r>
            <a:r>
              <a:rPr lang="ko-KR" altLang="en-US" sz="1600" kern="0" dirty="0" smtClean="0">
                <a:latin typeface="+mn-ea"/>
              </a:rPr>
              <a:t>도구 선택</a:t>
            </a:r>
            <a:endParaRPr lang="en-US" altLang="ko-KR" sz="1600" kern="0" dirty="0" smtClean="0">
              <a:latin typeface="+mn-ea"/>
            </a:endParaRPr>
          </a:p>
          <a:p>
            <a:pPr lvl="2" eaLnBrk="1" latinLnBrk="0" hangingPunct="1">
              <a:lnSpc>
                <a:spcPct val="90000"/>
              </a:lnSpc>
              <a:defRPr/>
            </a:pPr>
            <a:r>
              <a:rPr lang="ko-KR" altLang="en-US" sz="1200" kern="0" dirty="0" smtClean="0">
                <a:latin typeface="+mn-ea"/>
              </a:rPr>
              <a:t>그림을</a:t>
            </a:r>
            <a:r>
              <a:rPr lang="en-US" altLang="ko-KR" sz="1200" kern="0" dirty="0" smtClean="0">
                <a:latin typeface="+mn-ea"/>
              </a:rPr>
              <a:t> </a:t>
            </a:r>
            <a:r>
              <a:rPr lang="ko-KR" altLang="en-US" sz="1200" kern="0" dirty="0" smtClean="0">
                <a:latin typeface="+mn-ea"/>
              </a:rPr>
              <a:t>참고해서 설정</a:t>
            </a:r>
            <a:endParaRPr lang="en-US" altLang="ko-KR" sz="12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ko-KR" altLang="en-US" sz="1600" kern="0" dirty="0" smtClean="0">
                <a:latin typeface="+mn-ea"/>
              </a:rPr>
              <a:t>복제된 지지대 이름을 </a:t>
            </a:r>
            <a:r>
              <a:rPr lang="en-US" altLang="ko-KR" sz="1600" kern="0" dirty="0" smtClean="0">
                <a:latin typeface="+mn-ea"/>
              </a:rPr>
              <a:t>‘</a:t>
            </a:r>
            <a:r>
              <a:rPr lang="ko-KR" altLang="en-US" sz="1600" kern="0" dirty="0" smtClean="0">
                <a:latin typeface="+mn-ea"/>
              </a:rPr>
              <a:t>지지대</a:t>
            </a:r>
            <a:r>
              <a:rPr lang="en-US" altLang="ko-KR" sz="1600" kern="0" dirty="0" smtClean="0">
                <a:latin typeface="+mn-ea"/>
              </a:rPr>
              <a:t>MB’</a:t>
            </a:r>
            <a:r>
              <a:rPr lang="ko-KR" altLang="en-US" sz="1600" kern="0" dirty="0" smtClean="0">
                <a:latin typeface="+mn-ea"/>
              </a:rPr>
              <a:t>으로 지정하고 위치 조정</a:t>
            </a:r>
            <a:endParaRPr lang="en-US" altLang="ko-KR" sz="1600" kern="0" dirty="0" smtClean="0">
              <a:latin typeface="+mn-ea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9992" y="592585"/>
            <a:ext cx="1933575" cy="809625"/>
          </a:xfrm>
          <a:prstGeom prst="rect">
            <a:avLst/>
          </a:prstGeom>
        </p:spPr>
      </p:pic>
      <p:sp>
        <p:nvSpPr>
          <p:cNvPr id="13" name="타원 12"/>
          <p:cNvSpPr/>
          <p:nvPr/>
        </p:nvSpPr>
        <p:spPr bwMode="auto">
          <a:xfrm>
            <a:off x="5360683" y="947015"/>
            <a:ext cx="360768" cy="347608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2119" y="285729"/>
            <a:ext cx="1707361" cy="2783232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 bwMode="auto">
          <a:xfrm>
            <a:off x="7250563" y="750503"/>
            <a:ext cx="829892" cy="194120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16" name="직사각형 15"/>
          <p:cNvSpPr/>
          <p:nvPr/>
        </p:nvSpPr>
        <p:spPr bwMode="auto">
          <a:xfrm>
            <a:off x="7555363" y="2045903"/>
            <a:ext cx="829892" cy="194120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8371" y="3511700"/>
            <a:ext cx="6032192" cy="2468691"/>
          </a:xfrm>
          <a:prstGeom prst="rect">
            <a:avLst/>
          </a:prstGeom>
        </p:spPr>
      </p:pic>
      <p:sp>
        <p:nvSpPr>
          <p:cNvPr id="18" name="타원 17"/>
          <p:cNvSpPr/>
          <p:nvPr/>
        </p:nvSpPr>
        <p:spPr bwMode="auto">
          <a:xfrm>
            <a:off x="5208282" y="4782414"/>
            <a:ext cx="1091909" cy="1022849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6144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ko-KR" altLang="en-US" sz="2800" dirty="0" smtClean="0"/>
              <a:t>흔들 목마 모델링</a:t>
            </a:r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251520" y="934777"/>
            <a:ext cx="9433048" cy="5053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eaLnBrk="1" latinLnBrk="0" hangingPunct="1">
              <a:lnSpc>
                <a:spcPct val="90000"/>
              </a:lnSpc>
              <a:defRPr/>
            </a:pPr>
            <a:endParaRPr lang="en-US" altLang="ko-KR" sz="2000" kern="0" dirty="0" smtClean="0">
              <a:latin typeface="+mn-ea"/>
            </a:endParaRPr>
          </a:p>
          <a:p>
            <a:pPr eaLnBrk="1" latinLnBrk="0" hangingPunct="1">
              <a:lnSpc>
                <a:spcPct val="90000"/>
              </a:lnSpc>
              <a:defRPr/>
            </a:pPr>
            <a:r>
              <a:rPr lang="ko-KR" altLang="en-US" sz="2000" kern="0" dirty="0" smtClean="0">
                <a:latin typeface="+mn-ea"/>
              </a:rPr>
              <a:t>손잡이 만들기</a:t>
            </a:r>
            <a:endParaRPr lang="en-US" altLang="ko-KR" sz="20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ko-KR" altLang="en-US" sz="1600" kern="0" dirty="0" smtClean="0">
                <a:latin typeface="+mn-ea"/>
              </a:rPr>
              <a:t>말 머리 선택</a:t>
            </a:r>
            <a:endParaRPr lang="en-US" altLang="ko-KR" sz="16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en-US" altLang="ko-KR" sz="1600" kern="0" dirty="0" smtClean="0">
                <a:latin typeface="+mn-ea"/>
              </a:rPr>
              <a:t>Modifier Stack</a:t>
            </a:r>
            <a:r>
              <a:rPr lang="ko-KR" altLang="en-US" sz="1600" kern="0" dirty="0" smtClean="0">
                <a:latin typeface="+mn-ea"/>
              </a:rPr>
              <a:t>에서 </a:t>
            </a:r>
            <a:r>
              <a:rPr lang="en-US" altLang="ko-KR" sz="1600" kern="0" dirty="0" smtClean="0">
                <a:latin typeface="+mn-ea"/>
              </a:rPr>
              <a:t>Line &gt; Spline </a:t>
            </a:r>
            <a:r>
              <a:rPr lang="ko-KR" altLang="en-US" sz="1600" kern="0" dirty="0" smtClean="0">
                <a:latin typeface="+mn-ea"/>
              </a:rPr>
              <a:t>선택 </a:t>
            </a:r>
            <a:r>
              <a:rPr lang="en-US" altLang="ko-KR" sz="1600" kern="0" dirty="0" smtClean="0">
                <a:latin typeface="+mn-ea"/>
              </a:rPr>
              <a:t>(A)</a:t>
            </a:r>
            <a:r>
              <a:rPr lang="ko-KR" altLang="en-US" sz="1600" kern="0" dirty="0" smtClean="0">
                <a:latin typeface="+mn-ea"/>
              </a:rPr>
              <a:t> </a:t>
            </a:r>
            <a:endParaRPr lang="en-US" altLang="ko-KR" sz="16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en-US" altLang="ko-KR" sz="1600" kern="0" dirty="0" smtClean="0">
                <a:latin typeface="+mn-ea"/>
              </a:rPr>
              <a:t>Outline</a:t>
            </a:r>
            <a:r>
              <a:rPr lang="ko-KR" altLang="en-US" sz="1600" kern="0" dirty="0" smtClean="0">
                <a:latin typeface="+mn-ea"/>
              </a:rPr>
              <a:t> 단추를</a:t>
            </a:r>
            <a:r>
              <a:rPr lang="en-US" altLang="ko-KR" sz="1600" kern="0" dirty="0" smtClean="0">
                <a:latin typeface="+mn-ea"/>
              </a:rPr>
              <a:t> </a:t>
            </a:r>
            <a:r>
              <a:rPr lang="ko-KR" altLang="en-US" sz="1600" kern="0" dirty="0" smtClean="0">
                <a:latin typeface="+mn-ea"/>
              </a:rPr>
              <a:t>클릭하고 </a:t>
            </a:r>
            <a:r>
              <a:rPr lang="en-US" altLang="ko-KR" sz="1600" kern="0" dirty="0" smtClean="0">
                <a:latin typeface="+mn-ea"/>
              </a:rPr>
              <a:t>Front View</a:t>
            </a:r>
            <a:r>
              <a:rPr lang="ko-KR" altLang="en-US" sz="1600" kern="0" dirty="0" smtClean="0">
                <a:latin typeface="+mn-ea"/>
              </a:rPr>
              <a:t>에서 손잡이가 들어갈 원을 선택</a:t>
            </a:r>
            <a:endParaRPr lang="en-US" altLang="ko-KR" sz="16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ko-KR" altLang="en-US" sz="1600" kern="0" dirty="0" smtClean="0">
                <a:latin typeface="+mn-ea"/>
              </a:rPr>
              <a:t>이 상태에서 안쪽 방향으로 드래그 해서 작은 원 생성 </a:t>
            </a:r>
            <a:r>
              <a:rPr lang="en-US" altLang="ko-KR" sz="1600" kern="0" dirty="0" smtClean="0">
                <a:latin typeface="+mn-ea"/>
              </a:rPr>
              <a:t>(B)</a:t>
            </a: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ko-KR" altLang="en-US" sz="1600" kern="0" dirty="0" smtClean="0">
                <a:latin typeface="+mn-ea"/>
              </a:rPr>
              <a:t>이 작은 원이 선택된 상태에서 </a:t>
            </a:r>
            <a:r>
              <a:rPr lang="en-US" altLang="ko-KR" sz="1600" kern="0" dirty="0" smtClean="0">
                <a:latin typeface="+mn-ea"/>
              </a:rPr>
              <a:t>Detach </a:t>
            </a:r>
            <a:r>
              <a:rPr lang="ko-KR" altLang="en-US" sz="1600" kern="0" dirty="0" smtClean="0">
                <a:latin typeface="+mn-ea"/>
              </a:rPr>
              <a:t>단추 클릭해서 작은 원 분리 </a:t>
            </a:r>
            <a:r>
              <a:rPr lang="en-US" altLang="ko-KR" sz="1600" kern="0" dirty="0" smtClean="0">
                <a:latin typeface="+mn-ea"/>
              </a:rPr>
              <a:t>(C)</a:t>
            </a:r>
          </a:p>
          <a:p>
            <a:pPr lvl="2" eaLnBrk="1" latinLnBrk="0" hangingPunct="1">
              <a:lnSpc>
                <a:spcPct val="90000"/>
              </a:lnSpc>
              <a:defRPr/>
            </a:pPr>
            <a:r>
              <a:rPr lang="ko-KR" altLang="en-US" sz="1200" kern="0" dirty="0" smtClean="0">
                <a:latin typeface="+mn-ea"/>
              </a:rPr>
              <a:t>이름은</a:t>
            </a:r>
            <a:r>
              <a:rPr lang="en-US" altLang="ko-KR" sz="1200" kern="0" dirty="0" smtClean="0">
                <a:latin typeface="+mn-ea"/>
              </a:rPr>
              <a:t> ‘</a:t>
            </a:r>
            <a:r>
              <a:rPr lang="ko-KR" altLang="en-US" sz="1200" kern="0" dirty="0" smtClean="0">
                <a:latin typeface="+mn-ea"/>
              </a:rPr>
              <a:t>손잡이</a:t>
            </a:r>
            <a:r>
              <a:rPr lang="en-US" altLang="ko-KR" sz="1200" kern="0" dirty="0" smtClean="0">
                <a:latin typeface="+mn-ea"/>
              </a:rPr>
              <a:t>’</a:t>
            </a: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en-US" altLang="ko-KR" sz="1600" kern="0" dirty="0" smtClean="0">
                <a:latin typeface="+mn-ea"/>
              </a:rPr>
              <a:t>Shell</a:t>
            </a:r>
            <a:r>
              <a:rPr lang="ko-KR" altLang="en-US" sz="1600" kern="0" dirty="0" smtClean="0">
                <a:latin typeface="+mn-ea"/>
              </a:rPr>
              <a:t> 적용해서 길게 연장 </a:t>
            </a:r>
            <a:r>
              <a:rPr lang="en-US" altLang="ko-KR" sz="1600" kern="0" dirty="0" smtClean="0">
                <a:latin typeface="+mn-ea"/>
              </a:rPr>
              <a:t>(D)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4088" y="960053"/>
            <a:ext cx="1514475" cy="108585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560" y="3748736"/>
            <a:ext cx="3639346" cy="3097060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 bwMode="auto">
          <a:xfrm>
            <a:off x="4843147" y="960053"/>
            <a:ext cx="520941" cy="288582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accent5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r>
              <a:rPr lang="en-US" altLang="ko-KR" sz="1600" dirty="0" smtClean="0">
                <a:solidFill>
                  <a:schemeClr val="accent3">
                    <a:lumMod val="95000"/>
                  </a:schemeClr>
                </a:solidFill>
                <a:latin typeface="+mj-lt"/>
                <a:ea typeface="굴림" pitchFamily="50" charset="-127"/>
              </a:rPr>
              <a:t>A</a:t>
            </a:r>
            <a:endParaRPr lang="ko-KR" altLang="en-US" sz="1600" dirty="0">
              <a:solidFill>
                <a:schemeClr val="accent3">
                  <a:lumMod val="95000"/>
                </a:schemeClr>
              </a:solidFill>
              <a:latin typeface="+mj-lt"/>
              <a:ea typeface="굴림" pitchFamily="50" charset="-127"/>
            </a:endParaRPr>
          </a:p>
        </p:txBody>
      </p:sp>
      <p:sp>
        <p:nvSpPr>
          <p:cNvPr id="21" name="직사각형 20"/>
          <p:cNvSpPr/>
          <p:nvPr/>
        </p:nvSpPr>
        <p:spPr bwMode="auto">
          <a:xfrm>
            <a:off x="3535633" y="3766342"/>
            <a:ext cx="520941" cy="288582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accent5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r>
              <a:rPr lang="en-US" altLang="ko-KR" sz="1600" dirty="0" smtClean="0">
                <a:solidFill>
                  <a:schemeClr val="accent3">
                    <a:lumMod val="95000"/>
                  </a:schemeClr>
                </a:solidFill>
                <a:latin typeface="+mj-lt"/>
                <a:ea typeface="굴림" pitchFamily="50" charset="-127"/>
              </a:rPr>
              <a:t>B</a:t>
            </a:r>
            <a:endParaRPr lang="ko-KR" altLang="en-US" sz="1600" dirty="0">
              <a:solidFill>
                <a:schemeClr val="accent3">
                  <a:lumMod val="95000"/>
                </a:schemeClr>
              </a:solidFill>
              <a:latin typeface="+mj-lt"/>
              <a:ea typeface="굴림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33181" y="3933056"/>
            <a:ext cx="3343275" cy="246697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18781" y="4546791"/>
            <a:ext cx="944040" cy="1239503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 bwMode="auto">
          <a:xfrm>
            <a:off x="4941148" y="4134549"/>
            <a:ext cx="520941" cy="288582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accent5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r>
              <a:rPr lang="en-US" altLang="ko-KR" sz="1600" dirty="0" smtClean="0">
                <a:solidFill>
                  <a:schemeClr val="accent3">
                    <a:lumMod val="95000"/>
                  </a:schemeClr>
                </a:solidFill>
                <a:latin typeface="+mj-lt"/>
                <a:ea typeface="굴림" pitchFamily="50" charset="-127"/>
              </a:rPr>
              <a:t>C</a:t>
            </a:r>
            <a:endParaRPr lang="ko-KR" altLang="en-US" sz="1600" dirty="0">
              <a:solidFill>
                <a:schemeClr val="accent3">
                  <a:lumMod val="95000"/>
                </a:schemeClr>
              </a:solidFill>
              <a:latin typeface="+mj-lt"/>
              <a:ea typeface="굴림" pitchFamily="50" charset="-127"/>
            </a:endParaRPr>
          </a:p>
        </p:txBody>
      </p:sp>
      <p:sp>
        <p:nvSpPr>
          <p:cNvPr id="23" name="직사각형 22"/>
          <p:cNvSpPr/>
          <p:nvPr/>
        </p:nvSpPr>
        <p:spPr bwMode="auto">
          <a:xfrm>
            <a:off x="4621663" y="5208203"/>
            <a:ext cx="829892" cy="194120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10434" y="2564904"/>
            <a:ext cx="1591874" cy="2163316"/>
          </a:xfrm>
          <a:prstGeom prst="rect">
            <a:avLst/>
          </a:prstGeom>
        </p:spPr>
      </p:pic>
      <p:sp>
        <p:nvSpPr>
          <p:cNvPr id="24" name="직사각형 23"/>
          <p:cNvSpPr/>
          <p:nvPr/>
        </p:nvSpPr>
        <p:spPr bwMode="auto">
          <a:xfrm>
            <a:off x="7204818" y="3256572"/>
            <a:ext cx="520941" cy="288582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accent5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r>
              <a:rPr lang="en-US" altLang="ko-KR" sz="1600" dirty="0" smtClean="0">
                <a:solidFill>
                  <a:schemeClr val="accent3">
                    <a:lumMod val="95000"/>
                  </a:schemeClr>
                </a:solidFill>
                <a:latin typeface="+mj-lt"/>
                <a:ea typeface="굴림" pitchFamily="50" charset="-127"/>
              </a:rPr>
              <a:t>D</a:t>
            </a:r>
            <a:endParaRPr lang="ko-KR" altLang="en-US" sz="1600" dirty="0">
              <a:solidFill>
                <a:schemeClr val="accent3">
                  <a:lumMod val="95000"/>
                </a:schemeClr>
              </a:solidFill>
              <a:latin typeface="+mj-lt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78624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ko-KR" altLang="en-US" sz="2800" dirty="0" smtClean="0"/>
              <a:t>흔들 목마 모델링</a:t>
            </a:r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251520" y="934777"/>
            <a:ext cx="9433048" cy="5053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eaLnBrk="1" latinLnBrk="0" hangingPunct="1">
              <a:lnSpc>
                <a:spcPct val="90000"/>
              </a:lnSpc>
              <a:defRPr/>
            </a:pPr>
            <a:endParaRPr lang="en-US" altLang="ko-KR" sz="2000" kern="0" dirty="0" smtClean="0">
              <a:latin typeface="+mn-ea"/>
            </a:endParaRPr>
          </a:p>
          <a:p>
            <a:pPr eaLnBrk="1" latinLnBrk="0" hangingPunct="1">
              <a:lnSpc>
                <a:spcPct val="90000"/>
              </a:lnSpc>
              <a:defRPr/>
            </a:pPr>
            <a:r>
              <a:rPr lang="ko-KR" altLang="en-US" sz="2000" kern="0" dirty="0" smtClean="0">
                <a:latin typeface="+mn-ea"/>
              </a:rPr>
              <a:t>손잡이 회전축</a:t>
            </a:r>
            <a:r>
              <a:rPr lang="en-US" altLang="ko-KR" sz="2000" kern="0" dirty="0" smtClean="0">
                <a:latin typeface="+mn-ea"/>
              </a:rPr>
              <a:t> </a:t>
            </a:r>
            <a:r>
              <a:rPr lang="ko-KR" altLang="en-US" sz="2000" kern="0" dirty="0" smtClean="0">
                <a:latin typeface="+mn-ea"/>
              </a:rPr>
              <a:t>변경</a:t>
            </a:r>
            <a:r>
              <a:rPr lang="en-US" altLang="ko-KR" sz="2000" kern="0" dirty="0" smtClean="0">
                <a:latin typeface="+mn-ea"/>
              </a:rPr>
              <a:t>(A)</a:t>
            </a: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ko-KR" altLang="en-US" sz="1600" kern="0" dirty="0">
                <a:latin typeface="+mn-ea"/>
              </a:rPr>
              <a:t>회전축 확인 후 </a:t>
            </a:r>
            <a:r>
              <a:rPr lang="en-US" altLang="ko-KR" sz="1600" kern="0" dirty="0">
                <a:latin typeface="+mn-ea"/>
              </a:rPr>
              <a:t>Affect Pivot Only</a:t>
            </a:r>
            <a:r>
              <a:rPr lang="ko-KR" altLang="en-US" sz="1600" kern="0" dirty="0">
                <a:latin typeface="+mn-ea"/>
              </a:rPr>
              <a:t>를 다시 클릭해서 해제</a:t>
            </a:r>
            <a:r>
              <a:rPr lang="ko-KR" altLang="en-US" sz="1600" kern="0" dirty="0" smtClean="0">
                <a:latin typeface="+mn-ea"/>
              </a:rPr>
              <a:t> </a:t>
            </a:r>
            <a:endParaRPr lang="en-US" altLang="ko-KR" sz="1600" kern="0" dirty="0" smtClean="0">
              <a:latin typeface="+mn-ea"/>
            </a:endParaRPr>
          </a:p>
          <a:p>
            <a:pPr marL="0" indent="0" eaLnBrk="1" latinLnBrk="0" hangingPunct="1">
              <a:lnSpc>
                <a:spcPct val="90000"/>
              </a:lnSpc>
              <a:buNone/>
              <a:defRPr/>
            </a:pPr>
            <a:endParaRPr lang="en-US" altLang="ko-KR" sz="2000" kern="0" dirty="0" smtClean="0">
              <a:latin typeface="+mn-ea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6057" y="1196809"/>
            <a:ext cx="1790700" cy="409575"/>
          </a:xfrm>
          <a:prstGeom prst="rect">
            <a:avLst/>
          </a:prstGeom>
        </p:spPr>
      </p:pic>
      <p:sp>
        <p:nvSpPr>
          <p:cNvPr id="16" name="타원 15"/>
          <p:cNvSpPr/>
          <p:nvPr/>
        </p:nvSpPr>
        <p:spPr bwMode="auto">
          <a:xfrm>
            <a:off x="4319283" y="1239115"/>
            <a:ext cx="360768" cy="347608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6093" y="276349"/>
            <a:ext cx="1449564" cy="6317754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 bwMode="auto">
          <a:xfrm>
            <a:off x="7490314" y="1390547"/>
            <a:ext cx="1522838" cy="180976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19" name="직사각형 18"/>
          <p:cNvSpPr/>
          <p:nvPr/>
        </p:nvSpPr>
        <p:spPr bwMode="auto">
          <a:xfrm>
            <a:off x="7518889" y="2247797"/>
            <a:ext cx="1522838" cy="180976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25" name="직사각형 24"/>
          <p:cNvSpPr/>
          <p:nvPr/>
        </p:nvSpPr>
        <p:spPr bwMode="auto">
          <a:xfrm>
            <a:off x="7518889" y="5886347"/>
            <a:ext cx="1522838" cy="180976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4380" y="3647973"/>
            <a:ext cx="2590800" cy="241935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19283" y="3619398"/>
            <a:ext cx="2352675" cy="2476500"/>
          </a:xfrm>
          <a:prstGeom prst="rect">
            <a:avLst/>
          </a:prstGeom>
        </p:spPr>
      </p:pic>
      <p:sp>
        <p:nvSpPr>
          <p:cNvPr id="26" name="오른쪽 화살표 25"/>
          <p:cNvSpPr/>
          <p:nvPr/>
        </p:nvSpPr>
        <p:spPr bwMode="auto">
          <a:xfrm>
            <a:off x="3566350" y="4569616"/>
            <a:ext cx="759350" cy="576064"/>
          </a:xfrm>
          <a:prstGeom prst="rightArrow">
            <a:avLst/>
          </a:prstGeom>
          <a:solidFill>
            <a:schemeClr val="accent1"/>
          </a:solidFill>
          <a:ln w="28575" cap="flat" cmpd="sng" algn="ctr">
            <a:solidFill>
              <a:schemeClr val="accent5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600" b="0" i="0" u="none" strike="noStrike" cap="none" normalizeH="0" baseline="0" dirty="0" smtClean="0">
                <a:ln>
                  <a:noFill/>
                </a:ln>
                <a:solidFill>
                  <a:schemeClr val="accent3">
                    <a:lumMod val="95000"/>
                  </a:schemeClr>
                </a:solidFill>
                <a:effectLst/>
                <a:latin typeface="+mj-lt"/>
                <a:ea typeface="굴림" pitchFamily="50" charset="-127"/>
              </a:rPr>
              <a:t>(A)</a:t>
            </a:r>
            <a:endParaRPr kumimoji="0" lang="ko-KR" altLang="en-US" sz="1600" b="0" i="0" u="none" strike="noStrike" cap="none" normalizeH="0" baseline="0" dirty="0" smtClean="0">
              <a:ln>
                <a:noFill/>
              </a:ln>
              <a:solidFill>
                <a:schemeClr val="accent3">
                  <a:lumMod val="95000"/>
                </a:schemeClr>
              </a:solidFill>
              <a:effectLst/>
              <a:latin typeface="+mj-lt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6370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ko-KR" altLang="en-US" sz="2800" dirty="0" smtClean="0"/>
              <a:t>흔들 목마 모델링</a:t>
            </a:r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251520" y="934777"/>
            <a:ext cx="9433048" cy="5053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eaLnBrk="1" latinLnBrk="0" hangingPunct="1">
              <a:lnSpc>
                <a:spcPct val="90000"/>
              </a:lnSpc>
              <a:defRPr/>
            </a:pPr>
            <a:endParaRPr lang="en-US" altLang="ko-KR" sz="2000" kern="0" dirty="0" smtClean="0">
              <a:latin typeface="+mn-ea"/>
            </a:endParaRPr>
          </a:p>
          <a:p>
            <a:pPr eaLnBrk="1" latinLnBrk="0" hangingPunct="1">
              <a:lnSpc>
                <a:spcPct val="90000"/>
              </a:lnSpc>
              <a:defRPr/>
            </a:pPr>
            <a:r>
              <a:rPr lang="ko-KR" altLang="en-US" sz="2000" kern="0" dirty="0" smtClean="0">
                <a:latin typeface="+mn-ea"/>
              </a:rPr>
              <a:t>손잡이 복제</a:t>
            </a:r>
            <a:r>
              <a:rPr lang="en-US" altLang="ko-KR" sz="2000" kern="0" dirty="0" smtClean="0">
                <a:latin typeface="+mn-ea"/>
              </a:rPr>
              <a:t> </a:t>
            </a: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ko-KR" altLang="en-US" sz="1600" kern="0" dirty="0" smtClean="0">
                <a:latin typeface="+mn-ea"/>
              </a:rPr>
              <a:t>하나 복제</a:t>
            </a:r>
            <a:r>
              <a:rPr lang="en-US" altLang="ko-KR" sz="1600" kern="0" dirty="0" smtClean="0">
                <a:latin typeface="+mn-ea"/>
              </a:rPr>
              <a:t>(instance)</a:t>
            </a:r>
            <a:r>
              <a:rPr lang="ko-KR" altLang="en-US" sz="1600" kern="0" dirty="0" smtClean="0">
                <a:latin typeface="+mn-ea"/>
              </a:rPr>
              <a:t>해서 </a:t>
            </a:r>
            <a:r>
              <a:rPr lang="ko-KR" altLang="en-US" sz="1600" kern="0" dirty="0" err="1" smtClean="0">
                <a:latin typeface="+mn-ea"/>
              </a:rPr>
              <a:t>발지지대</a:t>
            </a:r>
            <a:r>
              <a:rPr lang="ko-KR" altLang="en-US" sz="1600" kern="0" dirty="0" smtClean="0">
                <a:latin typeface="+mn-ea"/>
              </a:rPr>
              <a:t> 만들기</a:t>
            </a:r>
            <a:endParaRPr lang="en-US" altLang="ko-KR" sz="2000" kern="0" dirty="0" smtClean="0"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24" y="2749289"/>
            <a:ext cx="2895600" cy="3238500"/>
          </a:xfrm>
          <a:prstGeom prst="rect">
            <a:avLst/>
          </a:prstGeom>
        </p:spPr>
      </p:pic>
      <p:sp>
        <p:nvSpPr>
          <p:cNvPr id="20" name="타원 19"/>
          <p:cNvSpPr/>
          <p:nvPr/>
        </p:nvSpPr>
        <p:spPr bwMode="auto">
          <a:xfrm>
            <a:off x="1561275" y="4581128"/>
            <a:ext cx="2000955" cy="1022849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3777" y="2701664"/>
            <a:ext cx="3676650" cy="333375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3200" y="-13320"/>
            <a:ext cx="2590800" cy="246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951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ko-KR" altLang="en-US" sz="2400" dirty="0" smtClean="0"/>
              <a:t>참고 </a:t>
            </a:r>
            <a:r>
              <a:rPr lang="en-US" altLang="ko-KR" sz="2400" dirty="0" smtClean="0"/>
              <a:t>: Sweep Modeling</a:t>
            </a:r>
            <a:endParaRPr lang="ko-KR" altLang="en-US" sz="2400" dirty="0" smtClean="0"/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107504" y="1228372"/>
            <a:ext cx="9036496" cy="5053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eaLnBrk="1" latinLnBrk="0" hangingPunct="1">
              <a:lnSpc>
                <a:spcPct val="90000"/>
              </a:lnSpc>
              <a:defRPr/>
            </a:pPr>
            <a:r>
              <a:rPr lang="en-US" altLang="ko-KR" sz="1600" kern="0" dirty="0" smtClean="0">
                <a:latin typeface="+mn-ea"/>
              </a:rPr>
              <a:t>Sweep Modeling</a:t>
            </a: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en-US" altLang="ko-KR" sz="1600" kern="0" dirty="0" smtClean="0">
                <a:latin typeface="+mn-ea"/>
              </a:rPr>
              <a:t>Extrude</a:t>
            </a:r>
            <a:r>
              <a:rPr lang="ko-KR" altLang="en-US" sz="1600" kern="0" dirty="0" smtClean="0">
                <a:latin typeface="+mn-ea"/>
              </a:rPr>
              <a:t>처럼 간단한 </a:t>
            </a:r>
            <a:r>
              <a:rPr lang="en-US" altLang="ko-KR" sz="1600" kern="0" dirty="0" smtClean="0">
                <a:latin typeface="+mn-ea"/>
              </a:rPr>
              <a:t>2D </a:t>
            </a:r>
            <a:r>
              <a:rPr lang="ko-KR" altLang="en-US" sz="1600" kern="0" dirty="0" smtClean="0">
                <a:latin typeface="+mn-ea"/>
              </a:rPr>
              <a:t>도형을 연속으로 이동시켜서 복잡한 </a:t>
            </a:r>
            <a:r>
              <a:rPr lang="en-US" altLang="ko-KR" sz="1600" kern="0" dirty="0" smtClean="0">
                <a:latin typeface="+mn-ea"/>
              </a:rPr>
              <a:t>3D </a:t>
            </a:r>
            <a:r>
              <a:rPr lang="ko-KR" altLang="en-US" sz="1600" kern="0" dirty="0" smtClean="0">
                <a:latin typeface="+mn-ea"/>
              </a:rPr>
              <a:t>모델을 제작하는 기법</a:t>
            </a:r>
            <a:endParaRPr lang="en-US" altLang="ko-KR" sz="16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6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6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600" kern="0" dirty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6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600" kern="0" dirty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6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600" kern="0" dirty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6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600" kern="0" dirty="0">
              <a:latin typeface="+mn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8511" y="2122696"/>
            <a:ext cx="2448272" cy="1632182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988511" y="3998659"/>
            <a:ext cx="301672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>
                <a:solidFill>
                  <a:srgbClr val="000000"/>
                </a:solidFill>
                <a:latin typeface="arial" panose="020B0604020202020204" pitchFamily="34" charset="0"/>
              </a:rPr>
              <a:t>Source</a:t>
            </a:r>
            <a:r>
              <a:rPr lang="ko-KR" altLang="en-US" sz="10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altLang="ko-KR" sz="1000" dirty="0" smtClean="0">
                <a:solidFill>
                  <a:srgbClr val="000000"/>
                </a:solidFill>
                <a:latin typeface="arial" panose="020B0604020202020204" pitchFamily="34" charset="0"/>
              </a:rPr>
              <a:t>: Ryan </a:t>
            </a:r>
            <a:r>
              <a:rPr lang="en-US" altLang="ko-KR" sz="1000" dirty="0">
                <a:solidFill>
                  <a:srgbClr val="000000"/>
                </a:solidFill>
                <a:latin typeface="arial" panose="020B0604020202020204" pitchFamily="34" charset="0"/>
              </a:rPr>
              <a:t>Schmidt , Brian </a:t>
            </a:r>
            <a:r>
              <a:rPr lang="en-US" altLang="ko-KR" sz="1000" dirty="0" err="1" smtClean="0">
                <a:solidFill>
                  <a:srgbClr val="000000"/>
                </a:solidFill>
                <a:latin typeface="arial" panose="020B0604020202020204" pitchFamily="34" charset="0"/>
              </a:rPr>
              <a:t>Wyvill</a:t>
            </a:r>
            <a:r>
              <a:rPr lang="en-US" altLang="ko-KR" sz="1000" dirty="0" smtClean="0">
                <a:solidFill>
                  <a:srgbClr val="000000"/>
                </a:solidFill>
                <a:latin typeface="arial" panose="020B0604020202020204" pitchFamily="34" charset="0"/>
              </a:rPr>
              <a:t>, “</a:t>
            </a:r>
            <a:r>
              <a:rPr lang="en-US" altLang="ko-KR" sz="1000" b="1" dirty="0"/>
              <a:t>Generalized Sweep Templates for Implicit </a:t>
            </a:r>
            <a:r>
              <a:rPr lang="en-US" altLang="ko-KR" sz="1000" b="1" dirty="0" smtClean="0"/>
              <a:t>Modeling</a:t>
            </a:r>
            <a:r>
              <a:rPr lang="en-US" altLang="ko-KR" sz="1000" dirty="0" smtClean="0"/>
              <a:t>”,</a:t>
            </a:r>
            <a:r>
              <a:rPr lang="en-US" altLang="ko-KR" sz="1000" dirty="0">
                <a:latin typeface="Verdana" panose="020B0604030504040204" pitchFamily="34" charset="0"/>
              </a:rPr>
              <a:t> GRAPHITE '05 Proceedings of the 3rd international conference on Computer graphics and interactive techniques in Australasia and South East </a:t>
            </a:r>
            <a:r>
              <a:rPr lang="en-US" altLang="ko-KR" sz="1000" dirty="0" smtClean="0">
                <a:latin typeface="Verdana" panose="020B0604030504040204" pitchFamily="34" charset="0"/>
              </a:rPr>
              <a:t>Asia, 2005</a:t>
            </a:r>
            <a:r>
              <a:rPr lang="en-US" altLang="ko-KR" sz="1000" dirty="0" smtClean="0"/>
              <a:t> </a:t>
            </a:r>
            <a:endParaRPr lang="en-US" altLang="ko-KR" sz="1000" b="1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533400" y="32067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2120" y="2151335"/>
            <a:ext cx="2329867" cy="1432255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5436096" y="3998659"/>
            <a:ext cx="301672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 smtClean="0">
                <a:solidFill>
                  <a:srgbClr val="000000"/>
                </a:solidFill>
                <a:latin typeface="arial" panose="020B0604020202020204" pitchFamily="34" charset="0"/>
              </a:rPr>
              <a:t>Source</a:t>
            </a:r>
            <a:r>
              <a:rPr lang="ko-KR" altLang="en-US" sz="1000" dirty="0" smtClean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altLang="ko-KR" sz="1000" dirty="0" smtClean="0">
                <a:solidFill>
                  <a:srgbClr val="000000"/>
                </a:solidFill>
                <a:latin typeface="arial" panose="020B0604020202020204" pitchFamily="34" charset="0"/>
              </a:rPr>
              <a:t>: </a:t>
            </a:r>
            <a:r>
              <a:rPr lang="en-US" altLang="ko-KR" sz="1000" dirty="0"/>
              <a:t>Tao Chen, </a:t>
            </a:r>
            <a:r>
              <a:rPr lang="en-US" altLang="ko-KR" sz="1000" dirty="0" err="1"/>
              <a:t>Zhe</a:t>
            </a:r>
            <a:r>
              <a:rPr lang="en-US" altLang="ko-KR" sz="1000" dirty="0"/>
              <a:t> </a:t>
            </a:r>
            <a:r>
              <a:rPr lang="en-US" altLang="ko-KR" sz="1000" dirty="0" smtClean="0"/>
              <a:t>Zhu,</a:t>
            </a:r>
            <a:r>
              <a:rPr lang="en-US" altLang="ko-KR" sz="1000" dirty="0"/>
              <a:t> Ariel </a:t>
            </a:r>
            <a:r>
              <a:rPr lang="en-US" altLang="ko-KR" sz="1000" dirty="0" smtClean="0"/>
              <a:t>Shamir,</a:t>
            </a:r>
            <a:r>
              <a:rPr lang="en-US" altLang="ko-KR" sz="1000" dirty="0"/>
              <a:t> Shi-Min Hu </a:t>
            </a:r>
            <a:r>
              <a:rPr lang="en-US" altLang="ko-KR" sz="1000" dirty="0" smtClean="0"/>
              <a:t>,</a:t>
            </a:r>
            <a:r>
              <a:rPr lang="en-US" altLang="ko-KR" sz="1000" dirty="0"/>
              <a:t> Daniel Cohen-Or </a:t>
            </a:r>
            <a:r>
              <a:rPr lang="en-US" altLang="ko-KR" sz="1000" dirty="0" smtClean="0">
                <a:solidFill>
                  <a:srgbClr val="000000"/>
                </a:solidFill>
                <a:latin typeface="arial" panose="020B0604020202020204" pitchFamily="34" charset="0"/>
              </a:rPr>
              <a:t> “</a:t>
            </a:r>
            <a:r>
              <a:rPr lang="en-US" altLang="ko-KR" sz="1000" b="1" dirty="0"/>
              <a:t>3-Sweep: Extracting Editable Objects from a Single Photo</a:t>
            </a:r>
            <a:r>
              <a:rPr lang="en-US" altLang="ko-KR" sz="1000" dirty="0" smtClean="0"/>
              <a:t>”,</a:t>
            </a:r>
            <a:r>
              <a:rPr lang="en-US" altLang="ko-KR" sz="1000" dirty="0" smtClean="0">
                <a:latin typeface="Verdana" panose="020B0604030504040204" pitchFamily="34" charset="0"/>
              </a:rPr>
              <a:t> SIGGRAPH Asia, 2013</a:t>
            </a:r>
            <a:endParaRPr lang="en-US" altLang="ko-KR" sz="1000" b="1" dirty="0"/>
          </a:p>
        </p:txBody>
      </p:sp>
    </p:spTree>
    <p:extLst>
      <p:ext uri="{BB962C8B-B14F-4D97-AF65-F5344CB8AC3E}">
        <p14:creationId xmlns:p14="http://schemas.microsoft.com/office/powerpoint/2010/main" val="1698232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2"/>
          <p:cNvSpPr>
            <a:spLocks noGrp="1" noChangeArrowheads="1"/>
          </p:cNvSpPr>
          <p:nvPr>
            <p:ph type="ctrTitle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altLang="ko-KR" dirty="0" smtClean="0"/>
              <a:t>3D </a:t>
            </a:r>
            <a:r>
              <a:rPr lang="ko-KR" altLang="en-US" dirty="0" smtClean="0"/>
              <a:t>모델링</a:t>
            </a:r>
            <a:endParaRPr lang="en-US" altLang="ko-KR" sz="2000" dirty="0" smtClean="0"/>
          </a:p>
        </p:txBody>
      </p:sp>
    </p:spTree>
    <p:extLst>
      <p:ext uri="{BB962C8B-B14F-4D97-AF65-F5344CB8AC3E}">
        <p14:creationId xmlns:p14="http://schemas.microsoft.com/office/powerpoint/2010/main" val="1862928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ko-KR" sz="2800" dirty="0" smtClean="0"/>
              <a:t>Editable Poly </a:t>
            </a:r>
            <a:r>
              <a:rPr lang="ko-KR" altLang="en-US" sz="2800" dirty="0" smtClean="0"/>
              <a:t>변환</a:t>
            </a:r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109585" y="1196752"/>
            <a:ext cx="9036496" cy="5053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lvl="1" eaLnBrk="1" latinLnBrk="0" hangingPunct="1">
              <a:lnSpc>
                <a:spcPct val="90000"/>
              </a:lnSpc>
              <a:defRPr/>
            </a:pPr>
            <a:r>
              <a:rPr lang="en-US" altLang="ko-KR" sz="1600" kern="0" dirty="0" smtClean="0">
                <a:latin typeface="+mn-ea"/>
              </a:rPr>
              <a:t>Reset</a:t>
            </a: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en-US" altLang="ko-KR" sz="1600" kern="0" dirty="0" smtClean="0">
                <a:latin typeface="+mn-ea"/>
              </a:rPr>
              <a:t>Teapot </a:t>
            </a:r>
            <a:r>
              <a:rPr lang="ko-KR" altLang="en-US" sz="1600" kern="0" dirty="0" smtClean="0">
                <a:latin typeface="+mn-ea"/>
              </a:rPr>
              <a:t>그리기</a:t>
            </a:r>
            <a:endParaRPr lang="en-US" altLang="ko-KR" sz="16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600" kern="0" dirty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ko-KR" altLang="en-US" sz="1600" kern="0" dirty="0" smtClean="0">
                <a:latin typeface="+mn-ea"/>
              </a:rPr>
              <a:t>방법</a:t>
            </a:r>
            <a:r>
              <a:rPr lang="en-US" altLang="ko-KR" sz="1600" kern="0" dirty="0" smtClean="0">
                <a:latin typeface="+mn-ea"/>
              </a:rPr>
              <a:t> 1</a:t>
            </a:r>
          </a:p>
          <a:p>
            <a:pPr lvl="2" eaLnBrk="1" latinLnBrk="0" hangingPunct="1">
              <a:lnSpc>
                <a:spcPct val="90000"/>
              </a:lnSpc>
              <a:defRPr/>
            </a:pPr>
            <a:r>
              <a:rPr lang="ko-KR" altLang="en-US" sz="1200" kern="0" dirty="0" smtClean="0">
                <a:latin typeface="+mn-ea"/>
              </a:rPr>
              <a:t>마우스 오른쪽 단추 클릭 </a:t>
            </a:r>
            <a:r>
              <a:rPr lang="en-US" altLang="ko-KR" sz="1200" kern="0" dirty="0" smtClean="0">
                <a:latin typeface="+mn-ea"/>
              </a:rPr>
              <a:t>&gt; Convert To: &gt; Convert to Editable Poly.</a:t>
            </a: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ko-KR" altLang="en-US" sz="1600" kern="0" dirty="0" smtClean="0">
                <a:latin typeface="+mn-ea"/>
              </a:rPr>
              <a:t>방법</a:t>
            </a:r>
            <a:r>
              <a:rPr lang="en-US" altLang="ko-KR" sz="1600" kern="0" dirty="0" smtClean="0">
                <a:latin typeface="+mn-ea"/>
              </a:rPr>
              <a:t> 2</a:t>
            </a:r>
          </a:p>
          <a:p>
            <a:pPr lvl="2" eaLnBrk="1" latinLnBrk="0" hangingPunct="1">
              <a:lnSpc>
                <a:spcPct val="90000"/>
              </a:lnSpc>
              <a:defRPr/>
            </a:pPr>
            <a:r>
              <a:rPr lang="en-US" altLang="ko-KR" sz="1200" kern="0" dirty="0" smtClean="0">
                <a:latin typeface="+mn-ea"/>
              </a:rPr>
              <a:t>Modifier Stack</a:t>
            </a:r>
            <a:r>
              <a:rPr lang="ko-KR" altLang="en-US" sz="1200" kern="0" dirty="0" smtClean="0">
                <a:latin typeface="+mn-ea"/>
              </a:rPr>
              <a:t>을</a:t>
            </a:r>
            <a:r>
              <a:rPr lang="en-US" altLang="ko-KR" sz="1200" kern="0" dirty="0" smtClean="0">
                <a:latin typeface="+mn-ea"/>
              </a:rPr>
              <a:t> </a:t>
            </a:r>
            <a:r>
              <a:rPr lang="ko-KR" altLang="en-US" sz="1200" kern="0" dirty="0" smtClean="0">
                <a:latin typeface="+mn-ea"/>
              </a:rPr>
              <a:t>마우스 왼쪽으로 클릭 </a:t>
            </a:r>
            <a:endParaRPr lang="en-US" altLang="ko-KR" sz="1200" kern="0" dirty="0" smtClean="0">
              <a:latin typeface="+mn-ea"/>
            </a:endParaRPr>
          </a:p>
          <a:p>
            <a:pPr lvl="2" eaLnBrk="1" latinLnBrk="0" hangingPunct="1">
              <a:lnSpc>
                <a:spcPct val="90000"/>
              </a:lnSpc>
              <a:defRPr/>
            </a:pPr>
            <a:r>
              <a:rPr lang="ko-KR" altLang="en-US" sz="1200" kern="0" dirty="0" smtClean="0">
                <a:latin typeface="+mn-ea"/>
              </a:rPr>
              <a:t>이 때 나타나는 메뉴에서 </a:t>
            </a:r>
            <a:r>
              <a:rPr lang="en-US" altLang="ko-KR" sz="1200" kern="0" dirty="0" smtClean="0">
                <a:latin typeface="+mn-ea"/>
              </a:rPr>
              <a:t>Editable Poly </a:t>
            </a:r>
            <a:r>
              <a:rPr lang="ko-KR" altLang="en-US" sz="1200" kern="0" dirty="0" smtClean="0">
                <a:latin typeface="+mn-ea"/>
              </a:rPr>
              <a:t>선택</a:t>
            </a:r>
            <a:endParaRPr lang="en-US" altLang="ko-KR" sz="12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ko-KR" altLang="en-US" sz="1600" kern="0" dirty="0" smtClean="0">
                <a:latin typeface="+mn-ea"/>
              </a:rPr>
              <a:t>방법 </a:t>
            </a:r>
            <a:r>
              <a:rPr lang="en-US" altLang="ko-KR" sz="1600" kern="0" dirty="0" smtClean="0">
                <a:latin typeface="+mn-ea"/>
              </a:rPr>
              <a:t>3</a:t>
            </a:r>
          </a:p>
          <a:p>
            <a:pPr lvl="2" eaLnBrk="1" latinLnBrk="0" hangingPunct="1">
              <a:lnSpc>
                <a:spcPct val="90000"/>
              </a:lnSpc>
              <a:defRPr/>
            </a:pPr>
            <a:r>
              <a:rPr lang="en-US" altLang="ko-KR" sz="1200" kern="0" dirty="0" smtClean="0">
                <a:latin typeface="+mn-ea"/>
              </a:rPr>
              <a:t>Modifier List &gt; Poly Select </a:t>
            </a:r>
            <a:r>
              <a:rPr lang="ko-KR" altLang="en-US" sz="1200" kern="0" dirty="0" smtClean="0">
                <a:latin typeface="+mn-ea"/>
              </a:rPr>
              <a:t>선택</a:t>
            </a:r>
            <a:endParaRPr lang="en-US" altLang="ko-KR" sz="1200" kern="0" dirty="0" smtClean="0">
              <a:latin typeface="+mn-ea"/>
            </a:endParaRPr>
          </a:p>
          <a:p>
            <a:pPr lvl="2" eaLnBrk="1" latinLnBrk="0" hangingPunct="1">
              <a:lnSpc>
                <a:spcPct val="90000"/>
              </a:lnSpc>
              <a:defRPr/>
            </a:pPr>
            <a:endParaRPr lang="en-US" altLang="ko-KR" sz="1200" kern="0" dirty="0" smtClean="0">
              <a:latin typeface="+mn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6216" y="908720"/>
            <a:ext cx="2145169" cy="1296144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6339727" y="2636912"/>
            <a:ext cx="1170707" cy="2409191"/>
            <a:chOff x="249831" y="3717032"/>
            <a:chExt cx="1170707" cy="2409191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49831" y="3717032"/>
              <a:ext cx="1170707" cy="2409191"/>
            </a:xfrm>
            <a:prstGeom prst="rect">
              <a:avLst/>
            </a:prstGeom>
          </p:spPr>
        </p:pic>
        <p:sp>
          <p:nvSpPr>
            <p:cNvPr id="15" name="직사각형 14"/>
            <p:cNvSpPr/>
            <p:nvPr/>
          </p:nvSpPr>
          <p:spPr bwMode="auto">
            <a:xfrm>
              <a:off x="345690" y="5337849"/>
              <a:ext cx="718809" cy="136323"/>
            </a:xfrm>
            <a:prstGeom prst="rect">
              <a:avLst/>
            </a:pr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굴림" pitchFamily="50" charset="-127"/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2051720" y="4509120"/>
            <a:ext cx="1581150" cy="1514475"/>
            <a:chOff x="1564043" y="3861048"/>
            <a:chExt cx="1581150" cy="1514475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64043" y="3861048"/>
              <a:ext cx="1581150" cy="1514475"/>
            </a:xfrm>
            <a:prstGeom prst="rect">
              <a:avLst/>
            </a:prstGeom>
          </p:spPr>
        </p:pic>
        <p:sp>
          <p:nvSpPr>
            <p:cNvPr id="16" name="직사각형 15"/>
            <p:cNvSpPr/>
            <p:nvPr/>
          </p:nvSpPr>
          <p:spPr bwMode="auto">
            <a:xfrm>
              <a:off x="1635809" y="5064061"/>
              <a:ext cx="718809" cy="136323"/>
            </a:xfrm>
            <a:prstGeom prst="rect">
              <a:avLst/>
            </a:pr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굴림" pitchFamily="50" charset="-127"/>
              </a:endParaRPr>
            </a:p>
          </p:txBody>
        </p:sp>
      </p:grpSp>
      <p:cxnSp>
        <p:nvCxnSpPr>
          <p:cNvPr id="8" name="직선 화살표 연결선 7"/>
          <p:cNvCxnSpPr/>
          <p:nvPr/>
        </p:nvCxnSpPr>
        <p:spPr bwMode="auto">
          <a:xfrm>
            <a:off x="4355976" y="2827856"/>
            <a:ext cx="1944216" cy="103319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2" name="직선 화살표 연결선 11"/>
          <p:cNvCxnSpPr/>
          <p:nvPr/>
        </p:nvCxnSpPr>
        <p:spPr bwMode="auto">
          <a:xfrm>
            <a:off x="2482890" y="3723258"/>
            <a:ext cx="216902" cy="67079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028850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ko-KR" sz="2800" dirty="0" smtClean="0"/>
              <a:t>Editable Poly </a:t>
            </a:r>
            <a:r>
              <a:rPr lang="ko-KR" altLang="en-US" sz="2800" dirty="0" smtClean="0"/>
              <a:t>변환</a:t>
            </a:r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109585" y="1196752"/>
            <a:ext cx="9036496" cy="5053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eaLnBrk="1" latinLnBrk="0" hangingPunct="1">
              <a:lnSpc>
                <a:spcPct val="90000"/>
              </a:lnSpc>
              <a:defRPr/>
            </a:pPr>
            <a:r>
              <a:rPr lang="en-US" altLang="ko-KR" sz="2000" kern="0" dirty="0" smtClean="0">
                <a:latin typeface="+mn-ea"/>
              </a:rPr>
              <a:t>Editable Poly vs. Editable Mesh vs. Editable Patch?</a:t>
            </a: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ko-KR" altLang="en-US" sz="1600" kern="0" dirty="0" smtClean="0">
                <a:latin typeface="+mn-ea"/>
              </a:rPr>
              <a:t>비슷한</a:t>
            </a:r>
            <a:r>
              <a:rPr lang="en-US" altLang="ko-KR" sz="1600" kern="0" dirty="0" smtClean="0">
                <a:latin typeface="+mn-ea"/>
              </a:rPr>
              <a:t> </a:t>
            </a:r>
            <a:r>
              <a:rPr lang="ko-KR" altLang="en-US" sz="1600" kern="0" dirty="0" smtClean="0">
                <a:latin typeface="+mn-ea"/>
              </a:rPr>
              <a:t>기능들이지만 선택 단위 세부 기능에서 차이</a:t>
            </a:r>
            <a:endParaRPr lang="en-US" altLang="ko-KR" sz="16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600" kern="0" dirty="0">
              <a:latin typeface="+mn-ea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995" y="2276872"/>
            <a:ext cx="1647825" cy="167640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3913" y="2276872"/>
            <a:ext cx="1619250" cy="170497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76256" y="2276872"/>
            <a:ext cx="1562100" cy="174307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941613" y="1988479"/>
            <a:ext cx="12105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Editable poly</a:t>
            </a:r>
            <a:endParaRPr lang="ko-KR" altLang="en-US" sz="1400" dirty="0"/>
          </a:p>
        </p:txBody>
      </p:sp>
      <p:sp>
        <p:nvSpPr>
          <p:cNvPr id="20" name="TextBox 19"/>
          <p:cNvSpPr txBox="1"/>
          <p:nvPr/>
        </p:nvSpPr>
        <p:spPr>
          <a:xfrm>
            <a:off x="3969794" y="1969095"/>
            <a:ext cx="13195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Editable mesh</a:t>
            </a:r>
            <a:endParaRPr lang="ko-KR" altLang="en-US" sz="1400" dirty="0"/>
          </a:p>
        </p:txBody>
      </p:sp>
      <p:sp>
        <p:nvSpPr>
          <p:cNvPr id="21" name="TextBox 20"/>
          <p:cNvSpPr txBox="1"/>
          <p:nvPr/>
        </p:nvSpPr>
        <p:spPr>
          <a:xfrm>
            <a:off x="6997510" y="1969094"/>
            <a:ext cx="13195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Editable patch</a:t>
            </a:r>
            <a:endParaRPr lang="ko-KR" altLang="en-US" sz="1400" dirty="0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82307" y="5159823"/>
            <a:ext cx="2092474" cy="1198023"/>
          </a:xfrm>
          <a:prstGeom prst="rect">
            <a:avLst/>
          </a:prstGeom>
        </p:spPr>
      </p:pic>
      <p:sp>
        <p:nvSpPr>
          <p:cNvPr id="25" name="타원 24"/>
          <p:cNvSpPr/>
          <p:nvPr/>
        </p:nvSpPr>
        <p:spPr bwMode="auto">
          <a:xfrm>
            <a:off x="4482861" y="2569799"/>
            <a:ext cx="221754" cy="227856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cxnSp>
        <p:nvCxnSpPr>
          <p:cNvPr id="22" name="직선 화살표 연결선 21"/>
          <p:cNvCxnSpPr>
            <a:endCxn id="17" idx="0"/>
          </p:cNvCxnSpPr>
          <p:nvPr/>
        </p:nvCxnSpPr>
        <p:spPr bwMode="auto">
          <a:xfrm flipH="1">
            <a:off x="3628544" y="2797655"/>
            <a:ext cx="948628" cy="236216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6" name="타원형 설명선 25"/>
          <p:cNvSpPr/>
          <p:nvPr/>
        </p:nvSpPr>
        <p:spPr bwMode="auto">
          <a:xfrm>
            <a:off x="3713896" y="4115279"/>
            <a:ext cx="1981438" cy="774701"/>
          </a:xfrm>
          <a:prstGeom prst="wedgeEllipseCallout">
            <a:avLst>
              <a:gd name="adj1" fmla="val 407"/>
              <a:gd name="adj2" fmla="val 77370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r>
              <a:rPr lang="en-US" altLang="ko-KR" sz="1050" b="1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</a:rPr>
              <a:t>Editable Mesh</a:t>
            </a:r>
            <a:r>
              <a:rPr lang="ko-KR" altLang="en-US" sz="1050" b="1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</a:rPr>
              <a:t>에서 </a:t>
            </a:r>
            <a:r>
              <a:rPr lang="en-US" altLang="ko-KR" sz="1050" b="1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</a:rPr>
              <a:t>Face </a:t>
            </a:r>
            <a:r>
              <a:rPr lang="ko-KR" altLang="en-US" sz="1050" b="1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</a:rPr>
              <a:t>단위</a:t>
            </a:r>
            <a:r>
              <a:rPr lang="en-US" altLang="ko-KR" sz="1050" b="1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</a:rPr>
              <a:t>(    )</a:t>
            </a:r>
            <a:r>
              <a:rPr lang="ko-KR" altLang="en-US" sz="1050" b="1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</a:rPr>
              <a:t>와</a:t>
            </a:r>
            <a:r>
              <a:rPr lang="en-US" altLang="ko-KR" sz="1050" b="1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</a:rPr>
              <a:t> Poly </a:t>
            </a:r>
            <a:r>
              <a:rPr lang="ko-KR" altLang="en-US" sz="1050" b="1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</a:rPr>
              <a:t>단위</a:t>
            </a:r>
            <a:r>
              <a:rPr lang="en-US" altLang="ko-KR" sz="1050" b="1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</a:rPr>
              <a:t>(    )</a:t>
            </a:r>
            <a:r>
              <a:rPr lang="ko-KR" altLang="en-US" sz="1050" b="1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</a:rPr>
              <a:t>로 선택한 모습</a:t>
            </a:r>
            <a:endParaRPr kumimoji="0" lang="ko-KR" altLang="en-US" sz="1050" b="1" i="0" u="none" strike="noStrike" normalizeH="0" baseline="0" dirty="0" smtClean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+mn-ea"/>
            </a:endParaRP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87131" y="5159823"/>
            <a:ext cx="2262225" cy="1198023"/>
          </a:xfrm>
          <a:prstGeom prst="rect">
            <a:avLst/>
          </a:prstGeom>
        </p:spPr>
      </p:pic>
      <p:cxnSp>
        <p:nvCxnSpPr>
          <p:cNvPr id="29" name="직선 화살표 연결선 28"/>
          <p:cNvCxnSpPr>
            <a:endCxn id="28" idx="0"/>
          </p:cNvCxnSpPr>
          <p:nvPr/>
        </p:nvCxnSpPr>
        <p:spPr bwMode="auto">
          <a:xfrm>
            <a:off x="4843542" y="2797655"/>
            <a:ext cx="974702" cy="236216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2" name="타원 31"/>
          <p:cNvSpPr/>
          <p:nvPr/>
        </p:nvSpPr>
        <p:spPr bwMode="auto">
          <a:xfrm>
            <a:off x="4716099" y="2566244"/>
            <a:ext cx="221754" cy="227856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80242" y="4392894"/>
            <a:ext cx="123806" cy="117910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67812" y="4543790"/>
            <a:ext cx="110236" cy="116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675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ko-KR" sz="2800" dirty="0" smtClean="0"/>
              <a:t>Editable Poly </a:t>
            </a:r>
            <a:r>
              <a:rPr lang="ko-KR" altLang="en-US" sz="2800" dirty="0" smtClean="0"/>
              <a:t>실습</a:t>
            </a:r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109585" y="1196752"/>
            <a:ext cx="9036496" cy="5053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eaLnBrk="1" latinLnBrk="0" hangingPunct="1">
              <a:lnSpc>
                <a:spcPct val="90000"/>
              </a:lnSpc>
              <a:defRPr/>
            </a:pPr>
            <a:r>
              <a:rPr lang="ko-KR" altLang="en-US" sz="2000" kern="0" dirty="0" smtClean="0">
                <a:latin typeface="+mn-ea"/>
              </a:rPr>
              <a:t>실습</a:t>
            </a:r>
            <a:endParaRPr lang="en-US" altLang="ko-KR" sz="20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ko-KR" altLang="en-US" sz="1600" kern="0" dirty="0">
                <a:latin typeface="+mn-ea"/>
              </a:rPr>
              <a:t>파일 열기 </a:t>
            </a:r>
            <a:r>
              <a:rPr lang="en-US" altLang="ko-KR" sz="1600" kern="0" dirty="0" smtClean="0">
                <a:latin typeface="+mn-ea"/>
              </a:rPr>
              <a:t>: duck-</a:t>
            </a:r>
            <a:r>
              <a:rPr lang="en-US" altLang="ko-KR" sz="1600" kern="0" dirty="0" err="1" smtClean="0">
                <a:latin typeface="+mn-ea"/>
              </a:rPr>
              <a:t>poly.max</a:t>
            </a:r>
            <a:endParaRPr lang="en-US" altLang="ko-KR" sz="16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ko-KR" altLang="en-US" sz="1600" kern="0" dirty="0" smtClean="0">
                <a:latin typeface="+mn-ea"/>
              </a:rPr>
              <a:t>현재 </a:t>
            </a:r>
            <a:r>
              <a:rPr lang="en-US" altLang="ko-KR" sz="1600" kern="0" dirty="0" smtClean="0">
                <a:latin typeface="+mn-ea"/>
              </a:rPr>
              <a:t>Editable poly</a:t>
            </a:r>
            <a:r>
              <a:rPr lang="ko-KR" altLang="en-US" sz="1600" kern="0" dirty="0" smtClean="0">
                <a:latin typeface="+mn-ea"/>
              </a:rPr>
              <a:t>로 변환된 상태</a:t>
            </a:r>
            <a:endParaRPr lang="en-US" altLang="ko-KR" sz="16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en-US" altLang="ko-KR" sz="1600" kern="0" dirty="0" smtClean="0">
                <a:latin typeface="+mn-ea"/>
              </a:rPr>
              <a:t>Selection </a:t>
            </a:r>
            <a:r>
              <a:rPr lang="ko-KR" altLang="en-US" sz="1600" kern="0" dirty="0" smtClean="0">
                <a:latin typeface="+mn-ea"/>
              </a:rPr>
              <a:t>각각을 클릭해서 편집 단위 확인</a:t>
            </a:r>
            <a:endParaRPr lang="en-US" altLang="ko-KR" sz="16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600" kern="0" dirty="0"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6296" y="7034"/>
            <a:ext cx="1858166" cy="187220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2040" y="1879242"/>
            <a:ext cx="1485900" cy="4191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69646" y="2573198"/>
            <a:ext cx="1546690" cy="195449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9512" y="2573198"/>
            <a:ext cx="1440160" cy="197048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66310" y="2580704"/>
            <a:ext cx="1512168" cy="1955475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45235" y="2562538"/>
            <a:ext cx="1498647" cy="1960892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66247" y="2573196"/>
            <a:ext cx="1389416" cy="1962983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9512" y="2346892"/>
            <a:ext cx="238125" cy="238125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69646" y="2390204"/>
            <a:ext cx="228600" cy="190500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666310" y="2360012"/>
            <a:ext cx="247650" cy="247650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482024" y="2373171"/>
            <a:ext cx="219075" cy="200025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143432" y="2361629"/>
            <a:ext cx="190500" cy="219075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160830" y="902168"/>
            <a:ext cx="1000125" cy="962025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553311" y="4543687"/>
            <a:ext cx="6925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Vertex</a:t>
            </a:r>
            <a:endParaRPr lang="ko-KR" altLang="en-US" sz="1400" dirty="0"/>
          </a:p>
        </p:txBody>
      </p:sp>
      <p:sp>
        <p:nvSpPr>
          <p:cNvPr id="37" name="TextBox 36"/>
          <p:cNvSpPr txBox="1"/>
          <p:nvPr/>
        </p:nvSpPr>
        <p:spPr>
          <a:xfrm>
            <a:off x="2316112" y="4538175"/>
            <a:ext cx="6030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Edge</a:t>
            </a:r>
            <a:endParaRPr lang="ko-KR" altLang="en-US" sz="1400" dirty="0"/>
          </a:p>
        </p:txBody>
      </p:sp>
      <p:sp>
        <p:nvSpPr>
          <p:cNvPr id="38" name="TextBox 37"/>
          <p:cNvSpPr txBox="1"/>
          <p:nvPr/>
        </p:nvSpPr>
        <p:spPr>
          <a:xfrm>
            <a:off x="4061558" y="4536179"/>
            <a:ext cx="7216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Border</a:t>
            </a:r>
            <a:endParaRPr lang="ko-KR" altLang="en-US" sz="1400" dirty="0"/>
          </a:p>
        </p:txBody>
      </p:sp>
      <p:sp>
        <p:nvSpPr>
          <p:cNvPr id="39" name="TextBox 38"/>
          <p:cNvSpPr txBox="1"/>
          <p:nvPr/>
        </p:nvSpPr>
        <p:spPr>
          <a:xfrm>
            <a:off x="5751129" y="4536179"/>
            <a:ext cx="8322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Polygon</a:t>
            </a:r>
            <a:endParaRPr lang="ko-KR" altLang="en-US" sz="1400" dirty="0"/>
          </a:p>
        </p:txBody>
      </p:sp>
      <p:sp>
        <p:nvSpPr>
          <p:cNvPr id="40" name="TextBox 39"/>
          <p:cNvSpPr txBox="1"/>
          <p:nvPr/>
        </p:nvSpPr>
        <p:spPr>
          <a:xfrm>
            <a:off x="7472092" y="4518565"/>
            <a:ext cx="8418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Element</a:t>
            </a:r>
            <a:endParaRPr lang="ko-KR" altLang="en-US" sz="1400" dirty="0"/>
          </a:p>
        </p:txBody>
      </p:sp>
      <p:sp>
        <p:nvSpPr>
          <p:cNvPr id="41" name="타원형 설명선 40"/>
          <p:cNvSpPr/>
          <p:nvPr/>
        </p:nvSpPr>
        <p:spPr bwMode="auto">
          <a:xfrm>
            <a:off x="2549857" y="5203351"/>
            <a:ext cx="3745073" cy="1056891"/>
          </a:xfrm>
          <a:prstGeom prst="wedgeEllipseCallout">
            <a:avLst>
              <a:gd name="adj1" fmla="val 892"/>
              <a:gd name="adj2" fmla="val -46134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r>
              <a:rPr lang="ko-KR" altLang="en-US" sz="1050" b="1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</a:rPr>
              <a:t>이 선택 단위는 키보드에서</a:t>
            </a:r>
            <a:r>
              <a:rPr lang="en-US" altLang="ko-KR" sz="1050" b="1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</a:rPr>
              <a:t>1, 2, 3, 4, 5</a:t>
            </a:r>
            <a:r>
              <a:rPr lang="ko-KR" altLang="en-US" sz="1050" b="1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</a:rPr>
              <a:t>를 눌러서 각각 선택 가능</a:t>
            </a:r>
            <a:endParaRPr kumimoji="0" lang="ko-KR" altLang="en-US" sz="1050" b="1" i="0" u="none" strike="noStrike" normalizeH="0" baseline="0" dirty="0" smtClean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64769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ko-KR" sz="2800" dirty="0" smtClean="0"/>
              <a:t>Editable Poly </a:t>
            </a:r>
            <a:r>
              <a:rPr lang="ko-KR" altLang="en-US" sz="2800" dirty="0" smtClean="0"/>
              <a:t>실습</a:t>
            </a:r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109585" y="1196752"/>
            <a:ext cx="9036496" cy="5053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eaLnBrk="1" latinLnBrk="0" hangingPunct="1">
              <a:lnSpc>
                <a:spcPct val="90000"/>
              </a:lnSpc>
              <a:defRPr/>
            </a:pPr>
            <a:r>
              <a:rPr lang="en-US" altLang="ko-KR" sz="2000" kern="0" dirty="0" smtClean="0">
                <a:latin typeface="+mn-ea"/>
              </a:rPr>
              <a:t>By</a:t>
            </a:r>
            <a:r>
              <a:rPr lang="ko-KR" altLang="en-US" sz="2000" kern="0" dirty="0" smtClean="0">
                <a:latin typeface="+mn-ea"/>
              </a:rPr>
              <a:t> </a:t>
            </a:r>
            <a:r>
              <a:rPr lang="en-US" altLang="ko-KR" sz="2000" kern="0" dirty="0" smtClean="0">
                <a:latin typeface="+mn-ea"/>
              </a:rPr>
              <a:t>Vertex</a:t>
            </a: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en-US" altLang="ko-KR" sz="1600" kern="0" dirty="0" smtClean="0">
                <a:latin typeface="+mn-ea"/>
              </a:rPr>
              <a:t>Vertex</a:t>
            </a:r>
            <a:r>
              <a:rPr lang="ko-KR" altLang="en-US" sz="1600" kern="0" dirty="0" smtClean="0">
                <a:latin typeface="+mn-ea"/>
              </a:rPr>
              <a:t>를 제외한 나머지 선택 레벨에서 사용 가능</a:t>
            </a:r>
            <a:endParaRPr lang="en-US" altLang="ko-KR" sz="16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en-US" altLang="ko-KR" sz="1600" kern="0" dirty="0" smtClean="0">
                <a:latin typeface="+mn-ea"/>
              </a:rPr>
              <a:t>Vertex </a:t>
            </a:r>
            <a:r>
              <a:rPr lang="ko-KR" altLang="en-US" sz="1600" kern="0" dirty="0" smtClean="0">
                <a:latin typeface="+mn-ea"/>
              </a:rPr>
              <a:t>주변으로 해당 단위 선택</a:t>
            </a:r>
            <a:endParaRPr lang="en-US" altLang="ko-KR" sz="1600" kern="0" dirty="0" smtClean="0">
              <a:latin typeface="+mn-ea"/>
            </a:endParaRPr>
          </a:p>
          <a:p>
            <a:pPr eaLnBrk="1" latinLnBrk="0" hangingPunct="1">
              <a:lnSpc>
                <a:spcPct val="90000"/>
              </a:lnSpc>
              <a:defRPr/>
            </a:pPr>
            <a:r>
              <a:rPr lang="ko-KR" altLang="en-US" sz="2000" kern="0" dirty="0" smtClean="0">
                <a:latin typeface="+mn-ea"/>
              </a:rPr>
              <a:t>실습</a:t>
            </a:r>
            <a:endParaRPr lang="en-US" altLang="ko-KR" sz="20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en-US" altLang="ko-KR" sz="1600" kern="0" dirty="0" smtClean="0">
                <a:latin typeface="+mn-ea"/>
              </a:rPr>
              <a:t>By Vertex</a:t>
            </a:r>
            <a:r>
              <a:rPr lang="ko-KR" altLang="en-US" sz="1600" kern="0" dirty="0" smtClean="0">
                <a:latin typeface="+mn-ea"/>
              </a:rPr>
              <a:t>를 선택하지 않고 </a:t>
            </a:r>
            <a:r>
              <a:rPr lang="en-US" altLang="ko-KR" sz="1600" kern="0" dirty="0" smtClean="0">
                <a:latin typeface="+mn-ea"/>
              </a:rPr>
              <a:t>Polygon     </a:t>
            </a:r>
            <a:r>
              <a:rPr lang="ko-KR" altLang="en-US" sz="1600" kern="0" dirty="0" smtClean="0">
                <a:latin typeface="+mn-ea"/>
              </a:rPr>
              <a:t>선택 </a:t>
            </a:r>
            <a:r>
              <a:rPr lang="en-US" altLang="ko-KR" sz="1600" kern="0" dirty="0" smtClean="0">
                <a:latin typeface="+mn-ea"/>
              </a:rPr>
              <a:t>(</a:t>
            </a:r>
            <a:r>
              <a:rPr lang="ko-KR" altLang="en-US" sz="1600" kern="0" dirty="0" smtClean="0">
                <a:latin typeface="+mn-ea"/>
              </a:rPr>
              <a:t>또는 키보드에서 </a:t>
            </a:r>
            <a:r>
              <a:rPr lang="en-US" altLang="ko-KR" sz="1600" kern="0" dirty="0" smtClean="0">
                <a:latin typeface="+mn-ea"/>
              </a:rPr>
              <a:t>4 </a:t>
            </a:r>
            <a:r>
              <a:rPr lang="ko-KR" altLang="en-US" sz="1600" kern="0" dirty="0" smtClean="0">
                <a:latin typeface="+mn-ea"/>
              </a:rPr>
              <a:t>누르기</a:t>
            </a:r>
            <a:r>
              <a:rPr lang="en-US" altLang="ko-KR" sz="1600" kern="0" dirty="0" smtClean="0">
                <a:latin typeface="+mn-ea"/>
              </a:rPr>
              <a:t>)</a:t>
            </a:r>
            <a:r>
              <a:rPr lang="ko-KR" altLang="en-US" sz="1600" kern="0" dirty="0" smtClean="0">
                <a:latin typeface="+mn-ea"/>
              </a:rPr>
              <a:t> </a:t>
            </a:r>
            <a:endParaRPr lang="en-US" altLang="ko-KR" sz="1600" kern="0" dirty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ko-KR" altLang="en-US" sz="1600" kern="0" dirty="0" smtClean="0">
                <a:latin typeface="+mn-ea"/>
              </a:rPr>
              <a:t>모델의</a:t>
            </a:r>
            <a:r>
              <a:rPr lang="en-US" altLang="ko-KR" sz="1600" kern="0" dirty="0" smtClean="0">
                <a:latin typeface="+mn-ea"/>
              </a:rPr>
              <a:t> </a:t>
            </a:r>
            <a:r>
              <a:rPr lang="ko-KR" altLang="en-US" sz="1600" kern="0" dirty="0" smtClean="0">
                <a:latin typeface="+mn-ea"/>
              </a:rPr>
              <a:t>임의의 </a:t>
            </a:r>
            <a:r>
              <a:rPr lang="en-US" altLang="ko-KR" sz="1600" kern="0" dirty="0" smtClean="0">
                <a:latin typeface="+mn-ea"/>
              </a:rPr>
              <a:t>Polygon </a:t>
            </a:r>
            <a:r>
              <a:rPr lang="ko-KR" altLang="en-US" sz="1600" kern="0" dirty="0" smtClean="0">
                <a:latin typeface="+mn-ea"/>
              </a:rPr>
              <a:t>내부</a:t>
            </a:r>
            <a:r>
              <a:rPr lang="en-US" altLang="ko-KR" sz="1600" kern="0" dirty="0" smtClean="0">
                <a:latin typeface="+mn-ea"/>
              </a:rPr>
              <a:t> </a:t>
            </a:r>
            <a:r>
              <a:rPr lang="ko-KR" altLang="en-US" sz="1600" kern="0" dirty="0" smtClean="0">
                <a:latin typeface="+mn-ea"/>
              </a:rPr>
              <a:t>클릭</a:t>
            </a:r>
            <a:endParaRPr lang="en-US" altLang="ko-KR" sz="16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600" kern="0" dirty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6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600" kern="0" dirty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6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6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en-US" altLang="ko-KR" sz="1600" kern="0" dirty="0">
                <a:latin typeface="+mn-ea"/>
              </a:rPr>
              <a:t>By Vertex</a:t>
            </a:r>
            <a:r>
              <a:rPr lang="ko-KR" altLang="en-US" sz="1600" kern="0" dirty="0">
                <a:latin typeface="+mn-ea"/>
              </a:rPr>
              <a:t>를 </a:t>
            </a:r>
            <a:r>
              <a:rPr lang="ko-KR" altLang="en-US" sz="1600" kern="0" dirty="0" smtClean="0">
                <a:latin typeface="+mn-ea"/>
              </a:rPr>
              <a:t>선택하고 </a:t>
            </a:r>
            <a:r>
              <a:rPr lang="en-US" altLang="ko-KR" sz="1600" kern="0" dirty="0">
                <a:latin typeface="+mn-ea"/>
              </a:rPr>
              <a:t>Polygon     </a:t>
            </a:r>
            <a:r>
              <a:rPr lang="ko-KR" altLang="en-US" sz="1600" kern="0" dirty="0">
                <a:latin typeface="+mn-ea"/>
              </a:rPr>
              <a:t>선택 </a:t>
            </a:r>
            <a:r>
              <a:rPr lang="en-US" altLang="ko-KR" sz="1600" kern="0" dirty="0">
                <a:latin typeface="+mn-ea"/>
              </a:rPr>
              <a:t>(</a:t>
            </a:r>
            <a:r>
              <a:rPr lang="ko-KR" altLang="en-US" sz="1600" kern="0" dirty="0">
                <a:latin typeface="+mn-ea"/>
              </a:rPr>
              <a:t>또는 키보드에서 </a:t>
            </a:r>
            <a:r>
              <a:rPr lang="en-US" altLang="ko-KR" sz="1600" kern="0" dirty="0">
                <a:latin typeface="+mn-ea"/>
              </a:rPr>
              <a:t>4 </a:t>
            </a:r>
            <a:r>
              <a:rPr lang="ko-KR" altLang="en-US" sz="1600" kern="0" dirty="0">
                <a:latin typeface="+mn-ea"/>
              </a:rPr>
              <a:t>누르기</a:t>
            </a:r>
            <a:r>
              <a:rPr lang="en-US" altLang="ko-KR" sz="1600" kern="0" dirty="0">
                <a:latin typeface="+mn-ea"/>
              </a:rPr>
              <a:t>)</a:t>
            </a:r>
            <a:r>
              <a:rPr lang="ko-KR" altLang="en-US" sz="1600" kern="0" dirty="0">
                <a:latin typeface="+mn-ea"/>
              </a:rPr>
              <a:t> </a:t>
            </a:r>
            <a:endParaRPr lang="en-US" altLang="ko-KR" sz="1600" kern="0" dirty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ko-KR" altLang="en-US" sz="1600" kern="0" dirty="0">
                <a:latin typeface="+mn-ea"/>
              </a:rPr>
              <a:t>모델의</a:t>
            </a:r>
            <a:r>
              <a:rPr lang="en-US" altLang="ko-KR" sz="1600" kern="0" dirty="0">
                <a:latin typeface="+mn-ea"/>
              </a:rPr>
              <a:t> </a:t>
            </a:r>
            <a:r>
              <a:rPr lang="ko-KR" altLang="en-US" sz="1600" kern="0" dirty="0">
                <a:latin typeface="+mn-ea"/>
              </a:rPr>
              <a:t>임의의 </a:t>
            </a:r>
            <a:r>
              <a:rPr lang="en-US" altLang="ko-KR" sz="1600" kern="0" dirty="0">
                <a:latin typeface="+mn-ea"/>
              </a:rPr>
              <a:t>Polygon </a:t>
            </a:r>
            <a:r>
              <a:rPr lang="ko-KR" altLang="en-US" sz="1600" kern="0" dirty="0">
                <a:latin typeface="+mn-ea"/>
              </a:rPr>
              <a:t>내부</a:t>
            </a:r>
            <a:r>
              <a:rPr lang="en-US" altLang="ko-KR" sz="1600" kern="0" dirty="0">
                <a:latin typeface="+mn-ea"/>
              </a:rPr>
              <a:t> </a:t>
            </a:r>
            <a:r>
              <a:rPr lang="ko-KR" altLang="en-US" sz="1600" kern="0" dirty="0" smtClean="0">
                <a:latin typeface="+mn-ea"/>
              </a:rPr>
              <a:t>클릭 </a:t>
            </a:r>
            <a:r>
              <a:rPr lang="en-US" altLang="ko-KR" sz="1600" kern="0" dirty="0" smtClean="0">
                <a:latin typeface="+mn-ea"/>
              </a:rPr>
              <a:t>&gt; </a:t>
            </a:r>
            <a:r>
              <a:rPr lang="ko-KR" altLang="en-US" sz="1600" kern="0" dirty="0" smtClean="0">
                <a:latin typeface="+mn-ea"/>
              </a:rPr>
              <a:t>이 때 선택되지 않음을 확인</a:t>
            </a:r>
            <a:endParaRPr lang="en-US" altLang="ko-KR" sz="16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en-US" altLang="ko-KR" sz="1600" kern="0" dirty="0" smtClean="0">
                <a:latin typeface="+mn-ea"/>
              </a:rPr>
              <a:t>Vertex </a:t>
            </a:r>
            <a:r>
              <a:rPr lang="ko-KR" altLang="en-US" sz="1600" kern="0" dirty="0" smtClean="0">
                <a:latin typeface="+mn-ea"/>
              </a:rPr>
              <a:t>클릭</a:t>
            </a:r>
            <a:endParaRPr lang="en-US" altLang="ko-KR" sz="1600" kern="0" dirty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600" kern="0" dirty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600" kern="0" dirty="0">
              <a:latin typeface="+mn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2320" y="285728"/>
            <a:ext cx="1600200" cy="1647825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 bwMode="auto">
          <a:xfrm>
            <a:off x="7426186" y="790629"/>
            <a:ext cx="993914" cy="152346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8276" y="4332858"/>
            <a:ext cx="219075" cy="20002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39181" y="2180459"/>
            <a:ext cx="1226477" cy="163125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08659" y="4150011"/>
            <a:ext cx="1280613" cy="1796479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6426" y="2465958"/>
            <a:ext cx="219075" cy="20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708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ko-KR" sz="2800" dirty="0" smtClean="0"/>
              <a:t>Editable Poly </a:t>
            </a:r>
            <a:r>
              <a:rPr lang="ko-KR" altLang="en-US" sz="2800" dirty="0" smtClean="0"/>
              <a:t>실습</a:t>
            </a:r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109585" y="1196752"/>
            <a:ext cx="9036496" cy="5053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eaLnBrk="1" latinLnBrk="0" hangingPunct="1">
              <a:lnSpc>
                <a:spcPct val="90000"/>
              </a:lnSpc>
              <a:defRPr/>
            </a:pPr>
            <a:r>
              <a:rPr lang="en-US" altLang="ko-KR" sz="2000" kern="0" dirty="0" smtClean="0">
                <a:latin typeface="+mn-ea"/>
              </a:rPr>
              <a:t>Ignore </a:t>
            </a:r>
            <a:r>
              <a:rPr lang="en-US" altLang="ko-KR" sz="2000" kern="0" dirty="0" err="1" smtClean="0">
                <a:latin typeface="+mn-ea"/>
              </a:rPr>
              <a:t>Backfacing</a:t>
            </a:r>
            <a:endParaRPr lang="en-US" altLang="ko-KR" sz="20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en-US" altLang="ko-KR" sz="1600" kern="0" dirty="0" smtClean="0">
                <a:latin typeface="+mn-ea"/>
              </a:rPr>
              <a:t>Viewport</a:t>
            </a:r>
            <a:r>
              <a:rPr lang="ko-KR" altLang="en-US" sz="1600" kern="0" dirty="0" smtClean="0">
                <a:latin typeface="+mn-ea"/>
              </a:rPr>
              <a:t>에서 보이는 부분만 선택</a:t>
            </a:r>
            <a:endParaRPr lang="en-US" altLang="ko-KR" sz="1600" kern="0" dirty="0" smtClean="0">
              <a:latin typeface="+mn-ea"/>
            </a:endParaRPr>
          </a:p>
          <a:p>
            <a:pPr eaLnBrk="1" latinLnBrk="0" hangingPunct="1">
              <a:lnSpc>
                <a:spcPct val="90000"/>
              </a:lnSpc>
              <a:defRPr/>
            </a:pPr>
            <a:r>
              <a:rPr lang="ko-KR" altLang="en-US" sz="2000" kern="0" dirty="0" smtClean="0">
                <a:latin typeface="+mn-ea"/>
              </a:rPr>
              <a:t>실습</a:t>
            </a:r>
            <a:endParaRPr lang="en-US" altLang="ko-KR" sz="20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en-US" altLang="ko-KR" sz="1600" kern="0" dirty="0" smtClean="0">
                <a:latin typeface="+mn-ea"/>
              </a:rPr>
              <a:t>Polygon     </a:t>
            </a:r>
            <a:r>
              <a:rPr lang="ko-KR" altLang="en-US" sz="1600" kern="0" dirty="0" smtClean="0">
                <a:latin typeface="+mn-ea"/>
              </a:rPr>
              <a:t>선택 </a:t>
            </a:r>
            <a:r>
              <a:rPr lang="en-US" altLang="ko-KR" sz="1600" kern="0" dirty="0" smtClean="0">
                <a:latin typeface="+mn-ea"/>
              </a:rPr>
              <a:t>(</a:t>
            </a:r>
            <a:r>
              <a:rPr lang="ko-KR" altLang="en-US" sz="1600" kern="0" dirty="0" smtClean="0">
                <a:latin typeface="+mn-ea"/>
              </a:rPr>
              <a:t>또는 키보드에서 </a:t>
            </a:r>
            <a:r>
              <a:rPr lang="en-US" altLang="ko-KR" sz="1600" kern="0" dirty="0" smtClean="0">
                <a:latin typeface="+mn-ea"/>
              </a:rPr>
              <a:t>4 </a:t>
            </a:r>
            <a:r>
              <a:rPr lang="ko-KR" altLang="en-US" sz="1600" kern="0" dirty="0" smtClean="0">
                <a:latin typeface="+mn-ea"/>
              </a:rPr>
              <a:t>누르기</a:t>
            </a:r>
            <a:r>
              <a:rPr lang="en-US" altLang="ko-KR" sz="1600" kern="0" dirty="0" smtClean="0">
                <a:latin typeface="+mn-ea"/>
              </a:rPr>
              <a:t>)</a:t>
            </a:r>
            <a:r>
              <a:rPr lang="ko-KR" altLang="en-US" sz="1600" kern="0" dirty="0" smtClean="0">
                <a:latin typeface="+mn-ea"/>
              </a:rPr>
              <a:t> </a:t>
            </a:r>
            <a:endParaRPr lang="en-US" altLang="ko-KR" sz="1600" kern="0" dirty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en-US" altLang="ko-KR" sz="1600" kern="0" dirty="0">
                <a:latin typeface="+mn-ea"/>
              </a:rPr>
              <a:t>Ignore </a:t>
            </a:r>
            <a:r>
              <a:rPr lang="en-US" altLang="ko-KR" sz="1600" kern="0" dirty="0" err="1">
                <a:latin typeface="+mn-ea"/>
              </a:rPr>
              <a:t>Backfacing</a:t>
            </a:r>
            <a:r>
              <a:rPr lang="ko-KR" altLang="en-US" sz="1600" kern="0" dirty="0">
                <a:latin typeface="+mn-ea"/>
              </a:rPr>
              <a:t> 선택하지 </a:t>
            </a:r>
            <a:r>
              <a:rPr lang="ko-KR" altLang="en-US" sz="1600" kern="0" dirty="0" smtClean="0">
                <a:latin typeface="+mn-ea"/>
              </a:rPr>
              <a:t>않고</a:t>
            </a:r>
            <a:r>
              <a:rPr lang="en-US" altLang="ko-KR" sz="1600" kern="0" dirty="0" smtClean="0">
                <a:latin typeface="+mn-ea"/>
              </a:rPr>
              <a:t>Front View</a:t>
            </a:r>
            <a:r>
              <a:rPr lang="ko-KR" altLang="en-US" sz="1600" kern="0" dirty="0" smtClean="0">
                <a:latin typeface="+mn-ea"/>
              </a:rPr>
              <a:t>에서 드래그해서 모델 선택</a:t>
            </a:r>
            <a:endParaRPr lang="en-US" altLang="ko-KR" sz="1600" kern="0" dirty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ko-KR" altLang="en-US" sz="1600" kern="0" dirty="0" smtClean="0">
                <a:latin typeface="+mn-ea"/>
              </a:rPr>
              <a:t>결과 확인</a:t>
            </a:r>
            <a:endParaRPr lang="en-US" altLang="ko-KR" sz="16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600" kern="0" dirty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6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600" kern="0" dirty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6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6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6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en-US" altLang="ko-KR" sz="1600" kern="0" dirty="0">
                <a:latin typeface="+mn-ea"/>
              </a:rPr>
              <a:t>Polygon     </a:t>
            </a:r>
            <a:r>
              <a:rPr lang="ko-KR" altLang="en-US" sz="1600" kern="0" dirty="0" smtClean="0">
                <a:latin typeface="+mn-ea"/>
              </a:rPr>
              <a:t>선택된 상태에서</a:t>
            </a:r>
            <a:endParaRPr lang="en-US" altLang="ko-KR" sz="16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en-US" altLang="ko-KR" sz="1600" kern="0" dirty="0" smtClean="0">
                <a:latin typeface="+mn-ea"/>
              </a:rPr>
              <a:t>Ignore </a:t>
            </a:r>
            <a:r>
              <a:rPr lang="en-US" altLang="ko-KR" sz="1600" kern="0" dirty="0" err="1">
                <a:latin typeface="+mn-ea"/>
              </a:rPr>
              <a:t>Backfacing</a:t>
            </a:r>
            <a:r>
              <a:rPr lang="ko-KR" altLang="en-US" sz="1600" kern="0" dirty="0">
                <a:latin typeface="+mn-ea"/>
              </a:rPr>
              <a:t> </a:t>
            </a:r>
            <a:r>
              <a:rPr lang="ko-KR" altLang="en-US" sz="1600" kern="0" dirty="0" smtClean="0">
                <a:latin typeface="+mn-ea"/>
              </a:rPr>
              <a:t>선택 후 </a:t>
            </a:r>
            <a:r>
              <a:rPr lang="en-US" altLang="ko-KR" sz="1600" kern="0" dirty="0" smtClean="0">
                <a:latin typeface="+mn-ea"/>
              </a:rPr>
              <a:t>Front </a:t>
            </a:r>
            <a:r>
              <a:rPr lang="en-US" altLang="ko-KR" sz="1600" kern="0" dirty="0">
                <a:latin typeface="+mn-ea"/>
              </a:rPr>
              <a:t>View</a:t>
            </a:r>
            <a:r>
              <a:rPr lang="ko-KR" altLang="en-US" sz="1600" kern="0" dirty="0">
                <a:latin typeface="+mn-ea"/>
              </a:rPr>
              <a:t>에서 드래그해서 </a:t>
            </a:r>
            <a:r>
              <a:rPr lang="ko-KR" altLang="en-US" sz="1600" kern="0" dirty="0" smtClean="0">
                <a:latin typeface="+mn-ea"/>
              </a:rPr>
              <a:t>모델 </a:t>
            </a:r>
            <a:r>
              <a:rPr lang="ko-KR" altLang="en-US" sz="1600" kern="0" dirty="0">
                <a:latin typeface="+mn-ea"/>
              </a:rPr>
              <a:t>선택</a:t>
            </a:r>
            <a:endParaRPr lang="en-US" altLang="ko-KR" sz="1600" kern="0" dirty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ko-KR" altLang="en-US" sz="1600" kern="0" dirty="0">
                <a:latin typeface="+mn-ea"/>
              </a:rPr>
              <a:t>결과 확인</a:t>
            </a:r>
            <a:endParaRPr lang="en-US" altLang="ko-KR" sz="1600" kern="0" dirty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600" kern="0" dirty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600" kern="0" dirty="0">
              <a:latin typeface="+mn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2320" y="285728"/>
            <a:ext cx="1600200" cy="1647825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 bwMode="auto">
          <a:xfrm>
            <a:off x="7510434" y="969894"/>
            <a:ext cx="1094014" cy="154850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6485" y="4581128"/>
            <a:ext cx="219075" cy="200025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6087" y="2132856"/>
            <a:ext cx="219075" cy="200025"/>
          </a:xfrm>
          <a:prstGeom prst="rect">
            <a:avLst/>
          </a:prstGeom>
        </p:spPr>
      </p:pic>
      <p:grpSp>
        <p:nvGrpSpPr>
          <p:cNvPr id="7" name="그룹 6"/>
          <p:cNvGrpSpPr/>
          <p:nvPr/>
        </p:nvGrpSpPr>
        <p:grpSpPr>
          <a:xfrm>
            <a:off x="7232844" y="3040379"/>
            <a:ext cx="1649193" cy="2029396"/>
            <a:chOff x="7398366" y="2046103"/>
            <a:chExt cx="1649193" cy="2029396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398366" y="2046103"/>
              <a:ext cx="1649193" cy="2029396"/>
            </a:xfrm>
            <a:prstGeom prst="rect">
              <a:avLst/>
            </a:prstGeom>
          </p:spPr>
        </p:pic>
        <p:sp>
          <p:nvSpPr>
            <p:cNvPr id="12" name="직사각형 11"/>
            <p:cNvSpPr/>
            <p:nvPr/>
          </p:nvSpPr>
          <p:spPr bwMode="auto">
            <a:xfrm>
              <a:off x="7510434" y="2082577"/>
              <a:ext cx="1454054" cy="1992922"/>
            </a:xfrm>
            <a:prstGeom prst="rect">
              <a:avLst/>
            </a:prstGeom>
            <a:noFill/>
            <a:ln w="19050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굴림" pitchFamily="50" charset="-127"/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15816" y="2659708"/>
            <a:ext cx="2808312" cy="170949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15816" y="5071978"/>
            <a:ext cx="2808312" cy="1783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990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ko-KR" sz="2800" dirty="0" smtClean="0"/>
              <a:t>Editable Poly </a:t>
            </a:r>
            <a:r>
              <a:rPr lang="ko-KR" altLang="en-US" sz="2800" dirty="0" smtClean="0"/>
              <a:t>실습</a:t>
            </a:r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109585" y="1196752"/>
            <a:ext cx="9036496" cy="5053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eaLnBrk="1" latinLnBrk="0" hangingPunct="1">
              <a:lnSpc>
                <a:spcPct val="90000"/>
              </a:lnSpc>
              <a:defRPr/>
            </a:pPr>
            <a:r>
              <a:rPr lang="en-US" altLang="ko-KR" sz="2000" kern="0" dirty="0" smtClean="0">
                <a:latin typeface="+mn-ea"/>
              </a:rPr>
              <a:t>By</a:t>
            </a:r>
            <a:r>
              <a:rPr lang="ko-KR" altLang="en-US" sz="2000" kern="0" dirty="0" smtClean="0">
                <a:latin typeface="+mn-ea"/>
              </a:rPr>
              <a:t> </a:t>
            </a:r>
            <a:r>
              <a:rPr lang="en-US" altLang="ko-KR" sz="2000" kern="0" dirty="0" smtClean="0">
                <a:latin typeface="+mn-ea"/>
              </a:rPr>
              <a:t>Angle</a:t>
            </a: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ko-KR" altLang="en-US" sz="1600" kern="0" dirty="0" smtClean="0">
                <a:latin typeface="+mn-ea"/>
              </a:rPr>
              <a:t>입력된</a:t>
            </a:r>
            <a:r>
              <a:rPr lang="en-US" altLang="ko-KR" sz="1600" kern="0" dirty="0" smtClean="0">
                <a:latin typeface="+mn-ea"/>
              </a:rPr>
              <a:t> </a:t>
            </a:r>
            <a:r>
              <a:rPr lang="ko-KR" altLang="en-US" sz="1600" kern="0" dirty="0" smtClean="0">
                <a:latin typeface="+mn-ea"/>
              </a:rPr>
              <a:t>각도 범위에서만 부분 선택</a:t>
            </a:r>
            <a:endParaRPr lang="en-US" altLang="ko-KR" sz="1600" kern="0" dirty="0" smtClean="0">
              <a:latin typeface="+mn-ea"/>
            </a:endParaRPr>
          </a:p>
          <a:p>
            <a:pPr eaLnBrk="1" latinLnBrk="0" hangingPunct="1">
              <a:lnSpc>
                <a:spcPct val="90000"/>
              </a:lnSpc>
              <a:defRPr/>
            </a:pPr>
            <a:r>
              <a:rPr lang="ko-KR" altLang="en-US" sz="2000" kern="0" dirty="0" smtClean="0">
                <a:latin typeface="+mn-ea"/>
              </a:rPr>
              <a:t>실습</a:t>
            </a:r>
            <a:endParaRPr lang="en-US" altLang="ko-KR" sz="20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en-US" altLang="ko-KR" sz="1600" kern="0" dirty="0" smtClean="0">
                <a:latin typeface="+mn-ea"/>
              </a:rPr>
              <a:t>Polygon     </a:t>
            </a:r>
            <a:r>
              <a:rPr lang="ko-KR" altLang="en-US" sz="1600" kern="0" dirty="0" smtClean="0">
                <a:latin typeface="+mn-ea"/>
              </a:rPr>
              <a:t>선택 </a:t>
            </a:r>
            <a:r>
              <a:rPr lang="en-US" altLang="ko-KR" sz="1600" kern="0" dirty="0" smtClean="0">
                <a:latin typeface="+mn-ea"/>
              </a:rPr>
              <a:t>(</a:t>
            </a:r>
            <a:r>
              <a:rPr lang="ko-KR" altLang="en-US" sz="1600" kern="0" dirty="0" smtClean="0">
                <a:latin typeface="+mn-ea"/>
              </a:rPr>
              <a:t>또는 키보드에서 </a:t>
            </a:r>
            <a:r>
              <a:rPr lang="en-US" altLang="ko-KR" sz="1600" kern="0" dirty="0" smtClean="0">
                <a:latin typeface="+mn-ea"/>
              </a:rPr>
              <a:t>4 </a:t>
            </a:r>
            <a:r>
              <a:rPr lang="ko-KR" altLang="en-US" sz="1600" kern="0" dirty="0" smtClean="0">
                <a:latin typeface="+mn-ea"/>
              </a:rPr>
              <a:t>누르기</a:t>
            </a:r>
            <a:r>
              <a:rPr lang="en-US" altLang="ko-KR" sz="1600" kern="0" dirty="0" smtClean="0">
                <a:latin typeface="+mn-ea"/>
              </a:rPr>
              <a:t>) </a:t>
            </a:r>
            <a:endParaRPr lang="en-US" altLang="ko-KR" sz="1600" kern="0" dirty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ko-KR" altLang="en-US" sz="1600" kern="0" dirty="0" smtClean="0">
                <a:latin typeface="+mn-ea"/>
              </a:rPr>
              <a:t>다른 옵션 해제 확인 </a:t>
            </a:r>
            <a:endParaRPr lang="en-US" altLang="ko-KR" sz="1600" kern="0" dirty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en-US" altLang="ko-KR" sz="1600" kern="0" dirty="0">
                <a:latin typeface="+mn-ea"/>
              </a:rPr>
              <a:t>By</a:t>
            </a:r>
            <a:r>
              <a:rPr lang="ko-KR" altLang="en-US" sz="1600" kern="0" dirty="0">
                <a:latin typeface="+mn-ea"/>
              </a:rPr>
              <a:t> </a:t>
            </a:r>
            <a:r>
              <a:rPr lang="en-US" altLang="ko-KR" sz="1600" kern="0" dirty="0" smtClean="0">
                <a:latin typeface="+mn-ea"/>
              </a:rPr>
              <a:t>Angle</a:t>
            </a:r>
            <a:r>
              <a:rPr lang="ko-KR" altLang="en-US" sz="1600" kern="0" dirty="0" smtClean="0">
                <a:latin typeface="+mn-ea"/>
              </a:rPr>
              <a:t>을 선택한 후 각도를 </a:t>
            </a:r>
            <a:r>
              <a:rPr lang="en-US" altLang="ko-KR" sz="1600" kern="0" dirty="0" smtClean="0">
                <a:latin typeface="+mn-ea"/>
              </a:rPr>
              <a:t>0.0</a:t>
            </a:r>
            <a:r>
              <a:rPr lang="ko-KR" altLang="en-US" sz="1600" kern="0" dirty="0" smtClean="0">
                <a:latin typeface="+mn-ea"/>
              </a:rPr>
              <a:t>으로 지정하고 다음 그림처럼 좁은 범위로 드래그해서 선택</a:t>
            </a:r>
            <a:endParaRPr lang="en-US" altLang="ko-KR" sz="1600" kern="0" dirty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ko-KR" altLang="en-US" sz="1600" kern="0" dirty="0" smtClean="0">
                <a:latin typeface="+mn-ea"/>
              </a:rPr>
              <a:t>각도를 조정하면서 선택 결과 확인</a:t>
            </a:r>
            <a:endParaRPr lang="en-US" altLang="ko-KR" sz="16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600" kern="0" dirty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6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600" kern="0" dirty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6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6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6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600" kern="0" dirty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600" kern="0" dirty="0">
              <a:latin typeface="+mn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2320" y="285728"/>
            <a:ext cx="1600200" cy="1647825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 bwMode="auto">
          <a:xfrm>
            <a:off x="7470454" y="1140298"/>
            <a:ext cx="1582065" cy="200469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6485" y="2204864"/>
            <a:ext cx="219075" cy="200025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7714526" y="2924944"/>
            <a:ext cx="1463824" cy="2027384"/>
            <a:chOff x="3048000" y="1260676"/>
            <a:chExt cx="3048000" cy="4187624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048000" y="1409700"/>
              <a:ext cx="3048000" cy="4038600"/>
            </a:xfrm>
            <a:prstGeom prst="rect">
              <a:avLst/>
            </a:prstGeom>
          </p:spPr>
        </p:pic>
        <p:sp>
          <p:nvSpPr>
            <p:cNvPr id="15" name="직사각형 14"/>
            <p:cNvSpPr/>
            <p:nvPr/>
          </p:nvSpPr>
          <p:spPr bwMode="auto">
            <a:xfrm>
              <a:off x="4283968" y="1260676"/>
              <a:ext cx="360040" cy="4040532"/>
            </a:xfrm>
            <a:prstGeom prst="rect">
              <a:avLst/>
            </a:prstGeom>
            <a:noFill/>
            <a:ln w="19050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굴림" pitchFamily="50" charset="-127"/>
              </a:endParaRPr>
            </a:p>
          </p:txBody>
        </p:sp>
      </p:grpSp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6487" y="4140233"/>
            <a:ext cx="1445232" cy="2026206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499563" y="6128696"/>
            <a:ext cx="4331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0.0</a:t>
            </a:r>
            <a:endParaRPr lang="ko-KR" altLang="en-US" sz="1400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37325" y="4140232"/>
            <a:ext cx="1393775" cy="2013231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21109" y="4135059"/>
            <a:ext cx="1297199" cy="2018404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96124" y="6145729"/>
            <a:ext cx="5325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15.0</a:t>
            </a:r>
            <a:endParaRPr lang="ko-KR" altLang="en-US" sz="1400" dirty="0"/>
          </a:p>
        </p:txBody>
      </p:sp>
      <p:sp>
        <p:nvSpPr>
          <p:cNvPr id="21" name="TextBox 20"/>
          <p:cNvSpPr txBox="1"/>
          <p:nvPr/>
        </p:nvSpPr>
        <p:spPr>
          <a:xfrm>
            <a:off x="5105078" y="6153464"/>
            <a:ext cx="5325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30.0</a:t>
            </a:r>
            <a:endParaRPr lang="ko-KR" altLang="en-US" sz="1400" dirty="0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39982" y="4135059"/>
            <a:ext cx="1300138" cy="2021346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3623792" y="6153192"/>
            <a:ext cx="5325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20.0</a:t>
            </a:r>
            <a:endParaRPr lang="ko-KR" altLang="en-US" sz="1400" dirty="0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31833" y="4135059"/>
            <a:ext cx="1385885" cy="2018133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6658516" y="6128695"/>
            <a:ext cx="5325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90.0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540941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ko-KR" sz="2800" dirty="0" smtClean="0"/>
              <a:t>Editable Poly </a:t>
            </a:r>
            <a:r>
              <a:rPr lang="ko-KR" altLang="en-US" sz="2800" dirty="0" smtClean="0"/>
              <a:t>실습</a:t>
            </a:r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109585" y="1196752"/>
            <a:ext cx="9036496" cy="5053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eaLnBrk="1" latinLnBrk="0" hangingPunct="1">
              <a:lnSpc>
                <a:spcPct val="90000"/>
              </a:lnSpc>
              <a:defRPr/>
            </a:pPr>
            <a:r>
              <a:rPr lang="en-US" altLang="ko-KR" sz="2000" kern="0" dirty="0" smtClean="0">
                <a:latin typeface="+mn-ea"/>
              </a:rPr>
              <a:t>Shrink &amp; Grow</a:t>
            </a: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ko-KR" altLang="en-US" sz="1600" kern="0" dirty="0" smtClean="0">
                <a:latin typeface="+mn-ea"/>
              </a:rPr>
              <a:t>선택한</a:t>
            </a:r>
            <a:r>
              <a:rPr lang="en-US" altLang="ko-KR" sz="1600" kern="0" dirty="0" smtClean="0">
                <a:latin typeface="+mn-ea"/>
              </a:rPr>
              <a:t> </a:t>
            </a:r>
            <a:r>
              <a:rPr lang="ko-KR" altLang="en-US" sz="1600" kern="0" dirty="0" smtClean="0">
                <a:latin typeface="+mn-ea"/>
              </a:rPr>
              <a:t>영역 줄이기</a:t>
            </a:r>
            <a:r>
              <a:rPr lang="en-US" altLang="ko-KR" sz="1600" kern="0" dirty="0" smtClean="0">
                <a:latin typeface="+mn-ea"/>
              </a:rPr>
              <a:t>(Shrink)/</a:t>
            </a:r>
            <a:r>
              <a:rPr lang="ko-KR" altLang="en-US" sz="1600" kern="0" dirty="0" smtClean="0">
                <a:latin typeface="+mn-ea"/>
              </a:rPr>
              <a:t>늘이기</a:t>
            </a:r>
            <a:r>
              <a:rPr lang="en-US" altLang="ko-KR" sz="1600" kern="0" dirty="0" smtClean="0">
                <a:latin typeface="+mn-ea"/>
              </a:rPr>
              <a:t>(Grow)</a:t>
            </a:r>
          </a:p>
          <a:p>
            <a:pPr eaLnBrk="1" latinLnBrk="0" hangingPunct="1">
              <a:lnSpc>
                <a:spcPct val="90000"/>
              </a:lnSpc>
              <a:defRPr/>
            </a:pPr>
            <a:r>
              <a:rPr lang="ko-KR" altLang="en-US" sz="2000" kern="0" dirty="0" smtClean="0">
                <a:latin typeface="+mn-ea"/>
              </a:rPr>
              <a:t>실습</a:t>
            </a:r>
            <a:endParaRPr lang="en-US" altLang="ko-KR" sz="20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en-US" altLang="ko-KR" sz="1600" kern="0" dirty="0" smtClean="0">
                <a:latin typeface="+mn-ea"/>
              </a:rPr>
              <a:t>Polygon     </a:t>
            </a:r>
            <a:r>
              <a:rPr lang="ko-KR" altLang="en-US" sz="1600" kern="0" dirty="0" smtClean="0">
                <a:latin typeface="+mn-ea"/>
              </a:rPr>
              <a:t>선택 </a:t>
            </a:r>
            <a:r>
              <a:rPr lang="en-US" altLang="ko-KR" sz="1600" kern="0" dirty="0" smtClean="0">
                <a:latin typeface="+mn-ea"/>
              </a:rPr>
              <a:t>(</a:t>
            </a:r>
            <a:r>
              <a:rPr lang="ko-KR" altLang="en-US" sz="1600" kern="0" dirty="0" smtClean="0">
                <a:latin typeface="+mn-ea"/>
              </a:rPr>
              <a:t>또는 키보드에서 </a:t>
            </a:r>
            <a:r>
              <a:rPr lang="en-US" altLang="ko-KR" sz="1600" kern="0" dirty="0" smtClean="0">
                <a:latin typeface="+mn-ea"/>
              </a:rPr>
              <a:t>4 </a:t>
            </a:r>
            <a:r>
              <a:rPr lang="ko-KR" altLang="en-US" sz="1600" kern="0" dirty="0" smtClean="0">
                <a:latin typeface="+mn-ea"/>
              </a:rPr>
              <a:t>누르기</a:t>
            </a:r>
            <a:r>
              <a:rPr lang="en-US" altLang="ko-KR" sz="1600" kern="0" dirty="0" smtClean="0">
                <a:latin typeface="+mn-ea"/>
              </a:rPr>
              <a:t>) </a:t>
            </a:r>
            <a:endParaRPr lang="en-US" altLang="ko-KR" sz="1600" kern="0" dirty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ko-KR" altLang="en-US" sz="1600" kern="0" dirty="0" smtClean="0">
                <a:latin typeface="+mn-ea"/>
              </a:rPr>
              <a:t>다른 옵션 해제 확인 </a:t>
            </a:r>
            <a:endParaRPr lang="en-US" altLang="ko-KR" sz="16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ko-KR" altLang="en-US" sz="1600" kern="0" dirty="0" smtClean="0">
                <a:latin typeface="+mn-ea"/>
              </a:rPr>
              <a:t>그림에서처럼</a:t>
            </a:r>
            <a:r>
              <a:rPr lang="en-US" altLang="ko-KR" sz="1600" kern="0" dirty="0" smtClean="0">
                <a:latin typeface="+mn-ea"/>
              </a:rPr>
              <a:t> </a:t>
            </a:r>
            <a:r>
              <a:rPr lang="ko-KR" altLang="en-US" sz="1600" kern="0" dirty="0" smtClean="0">
                <a:latin typeface="+mn-ea"/>
              </a:rPr>
              <a:t>드래그해서 선택</a:t>
            </a:r>
            <a:endParaRPr lang="en-US" altLang="ko-KR" sz="16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en-US" altLang="ko-KR" sz="1600" kern="0" dirty="0" smtClean="0">
                <a:latin typeface="+mn-ea"/>
              </a:rPr>
              <a:t>Shrink</a:t>
            </a:r>
            <a:r>
              <a:rPr lang="ko-KR" altLang="en-US" sz="1600" kern="0" dirty="0" smtClean="0">
                <a:latin typeface="+mn-ea"/>
              </a:rPr>
              <a:t>와 </a:t>
            </a:r>
            <a:r>
              <a:rPr lang="en-US" altLang="ko-KR" sz="1600" kern="0" dirty="0" smtClean="0">
                <a:latin typeface="+mn-ea"/>
              </a:rPr>
              <a:t>Grow </a:t>
            </a:r>
            <a:r>
              <a:rPr lang="ko-KR" altLang="en-US" sz="1600" kern="0" dirty="0" smtClean="0">
                <a:latin typeface="+mn-ea"/>
              </a:rPr>
              <a:t>단추를 클릭해서 효과 확인</a:t>
            </a:r>
            <a:endParaRPr lang="en-US" altLang="ko-KR" sz="1600" kern="0" dirty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600" kern="0" dirty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6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600" kern="0" dirty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6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6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6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600" kern="0" dirty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600" kern="0" dirty="0">
              <a:latin typeface="+mn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2320" y="285728"/>
            <a:ext cx="1600200" cy="1647825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 bwMode="auto">
          <a:xfrm>
            <a:off x="7470455" y="1342954"/>
            <a:ext cx="1582065" cy="200469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6485" y="2204864"/>
            <a:ext cx="219075" cy="200025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5580112" y="1177455"/>
            <a:ext cx="1463824" cy="1955236"/>
            <a:chOff x="3048000" y="1409700"/>
            <a:chExt cx="3048000" cy="4038600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048000" y="1409700"/>
              <a:ext cx="3048000" cy="4038600"/>
            </a:xfrm>
            <a:prstGeom prst="rect">
              <a:avLst/>
            </a:prstGeom>
          </p:spPr>
        </p:pic>
        <p:sp>
          <p:nvSpPr>
            <p:cNvPr id="15" name="직사각형 14"/>
            <p:cNvSpPr/>
            <p:nvPr/>
          </p:nvSpPr>
          <p:spPr bwMode="auto">
            <a:xfrm>
              <a:off x="3867051" y="2537781"/>
              <a:ext cx="766981" cy="743674"/>
            </a:xfrm>
            <a:prstGeom prst="rect">
              <a:avLst/>
            </a:prstGeom>
            <a:noFill/>
            <a:ln w="19050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굴림" pitchFamily="50" charset="-127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15891" y="4479604"/>
            <a:ext cx="958637" cy="136192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10973" y="3489404"/>
            <a:ext cx="1160303" cy="154833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10973" y="5175006"/>
            <a:ext cx="1138277" cy="1648539"/>
          </a:xfrm>
          <a:prstGeom prst="rect">
            <a:avLst/>
          </a:prstGeom>
        </p:spPr>
      </p:pic>
      <p:cxnSp>
        <p:nvCxnSpPr>
          <p:cNvPr id="24" name="직선 화살표 연결선 23"/>
          <p:cNvCxnSpPr>
            <a:endCxn id="3" idx="1"/>
          </p:cNvCxnSpPr>
          <p:nvPr/>
        </p:nvCxnSpPr>
        <p:spPr bwMode="auto">
          <a:xfrm flipV="1">
            <a:off x="4074528" y="4263574"/>
            <a:ext cx="936445" cy="91143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6" name="직선 화살표 연결선 25"/>
          <p:cNvCxnSpPr/>
          <p:nvPr/>
        </p:nvCxnSpPr>
        <p:spPr bwMode="auto">
          <a:xfrm>
            <a:off x="4074528" y="5175006"/>
            <a:ext cx="936445" cy="84401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0" name="TextBox 29"/>
          <p:cNvSpPr txBox="1"/>
          <p:nvPr/>
        </p:nvSpPr>
        <p:spPr>
          <a:xfrm>
            <a:off x="4165458" y="4337346"/>
            <a:ext cx="62388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 smtClean="0"/>
              <a:t>Shrink</a:t>
            </a:r>
            <a:endParaRPr lang="ko-KR" altLang="en-US" sz="1100" b="1" dirty="0"/>
          </a:p>
        </p:txBody>
      </p:sp>
      <p:sp>
        <p:nvSpPr>
          <p:cNvPr id="31" name="TextBox 30"/>
          <p:cNvSpPr txBox="1"/>
          <p:nvPr/>
        </p:nvSpPr>
        <p:spPr>
          <a:xfrm>
            <a:off x="4221547" y="5608798"/>
            <a:ext cx="54373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 smtClean="0"/>
              <a:t>Grow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2563789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ko-KR" sz="2800" dirty="0" smtClean="0"/>
              <a:t>Editable Poly </a:t>
            </a:r>
            <a:r>
              <a:rPr lang="ko-KR" altLang="en-US" sz="2800" dirty="0" smtClean="0"/>
              <a:t>실습</a:t>
            </a:r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11204" y="1196752"/>
            <a:ext cx="9036496" cy="5053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eaLnBrk="1" latinLnBrk="0" hangingPunct="1">
              <a:lnSpc>
                <a:spcPct val="90000"/>
              </a:lnSpc>
              <a:defRPr/>
            </a:pPr>
            <a:r>
              <a:rPr lang="en-US" altLang="ko-KR" sz="2000" kern="0" dirty="0" smtClean="0">
                <a:latin typeface="+mn-ea"/>
              </a:rPr>
              <a:t>Ring</a:t>
            </a: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en-US" altLang="ko-KR" sz="1600" kern="0" dirty="0" smtClean="0">
                <a:latin typeface="+mn-ea"/>
              </a:rPr>
              <a:t>Edge </a:t>
            </a:r>
            <a:r>
              <a:rPr lang="ko-KR" altLang="en-US" sz="1600" kern="0" dirty="0" smtClean="0">
                <a:latin typeface="+mn-ea"/>
              </a:rPr>
              <a:t>단위에서 사용</a:t>
            </a:r>
            <a:r>
              <a:rPr lang="en-US" altLang="ko-KR" sz="1600" kern="0" dirty="0" smtClean="0">
                <a:latin typeface="+mn-ea"/>
              </a:rPr>
              <a:t>. </a:t>
            </a:r>
            <a:r>
              <a:rPr lang="ko-KR" altLang="en-US" sz="1600" kern="0" dirty="0" smtClean="0">
                <a:latin typeface="+mn-ea"/>
              </a:rPr>
              <a:t>선택한 </a:t>
            </a:r>
            <a:r>
              <a:rPr lang="en-US" altLang="ko-KR" sz="1600" kern="0" dirty="0" smtClean="0">
                <a:latin typeface="+mn-ea"/>
              </a:rPr>
              <a:t>Edge </a:t>
            </a:r>
            <a:r>
              <a:rPr lang="ko-KR" altLang="en-US" sz="1600" kern="0" dirty="0" smtClean="0">
                <a:latin typeface="+mn-ea"/>
              </a:rPr>
              <a:t>주변 </a:t>
            </a:r>
            <a:r>
              <a:rPr lang="en-US" altLang="ko-KR" sz="1600" kern="0" dirty="0" smtClean="0">
                <a:latin typeface="+mn-ea"/>
              </a:rPr>
              <a:t>Edge</a:t>
            </a:r>
            <a:r>
              <a:rPr lang="ko-KR" altLang="en-US" sz="1600" kern="0" dirty="0" smtClean="0">
                <a:latin typeface="+mn-ea"/>
              </a:rPr>
              <a:t>를 원형으로 선택</a:t>
            </a:r>
            <a:endParaRPr lang="en-US" altLang="ko-KR" sz="1600" kern="0" dirty="0" smtClean="0">
              <a:latin typeface="+mn-ea"/>
            </a:endParaRPr>
          </a:p>
          <a:p>
            <a:pPr eaLnBrk="1" latinLnBrk="0" hangingPunct="1">
              <a:lnSpc>
                <a:spcPct val="90000"/>
              </a:lnSpc>
              <a:defRPr/>
            </a:pPr>
            <a:r>
              <a:rPr lang="ko-KR" altLang="en-US" sz="2000" kern="0" dirty="0" smtClean="0">
                <a:latin typeface="+mn-ea"/>
              </a:rPr>
              <a:t>실습</a:t>
            </a:r>
            <a:endParaRPr lang="en-US" altLang="ko-KR" sz="20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en-US" altLang="ko-KR" sz="1600" kern="0" dirty="0" smtClean="0">
                <a:latin typeface="+mn-ea"/>
              </a:rPr>
              <a:t>Edge</a:t>
            </a:r>
            <a:r>
              <a:rPr lang="ko-KR" altLang="en-US" sz="1600" kern="0" dirty="0" smtClean="0">
                <a:latin typeface="+mn-ea"/>
              </a:rPr>
              <a:t>      선택 </a:t>
            </a:r>
            <a:r>
              <a:rPr lang="en-US" altLang="ko-KR" sz="1600" kern="0" dirty="0" smtClean="0">
                <a:latin typeface="+mn-ea"/>
              </a:rPr>
              <a:t>(</a:t>
            </a:r>
            <a:r>
              <a:rPr lang="ko-KR" altLang="en-US" sz="1600" kern="0" dirty="0" smtClean="0">
                <a:latin typeface="+mn-ea"/>
              </a:rPr>
              <a:t>또는 키보드에서 </a:t>
            </a:r>
            <a:r>
              <a:rPr lang="en-US" altLang="ko-KR" sz="1600" kern="0" dirty="0" smtClean="0">
                <a:latin typeface="+mn-ea"/>
              </a:rPr>
              <a:t>2 </a:t>
            </a:r>
            <a:r>
              <a:rPr lang="ko-KR" altLang="en-US" sz="1600" kern="0" dirty="0" smtClean="0">
                <a:latin typeface="+mn-ea"/>
              </a:rPr>
              <a:t>누르기</a:t>
            </a:r>
            <a:r>
              <a:rPr lang="en-US" altLang="ko-KR" sz="1600" kern="0" dirty="0" smtClean="0">
                <a:latin typeface="+mn-ea"/>
              </a:rPr>
              <a:t>) </a:t>
            </a:r>
            <a:endParaRPr lang="en-US" altLang="ko-KR" sz="1600" kern="0" dirty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ko-KR" altLang="en-US" sz="1600" kern="0" dirty="0" smtClean="0">
                <a:latin typeface="+mn-ea"/>
              </a:rPr>
              <a:t>다른 옵션 해제 확인 </a:t>
            </a:r>
            <a:endParaRPr lang="en-US" altLang="ko-KR" sz="16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ko-KR" altLang="en-US" sz="1600" kern="0" dirty="0" smtClean="0">
                <a:latin typeface="+mn-ea"/>
              </a:rPr>
              <a:t>임의의 </a:t>
            </a:r>
            <a:r>
              <a:rPr lang="en-US" altLang="ko-KR" sz="1600" kern="0" dirty="0" smtClean="0">
                <a:latin typeface="+mn-ea"/>
              </a:rPr>
              <a:t>Edge </a:t>
            </a:r>
            <a:r>
              <a:rPr lang="ko-KR" altLang="en-US" sz="1600" kern="0" dirty="0" smtClean="0">
                <a:latin typeface="+mn-ea"/>
              </a:rPr>
              <a:t>하나 선택</a:t>
            </a:r>
            <a:endParaRPr lang="en-US" altLang="ko-KR" sz="16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en-US" altLang="ko-KR" sz="1600" kern="0" dirty="0" smtClean="0">
                <a:latin typeface="+mn-ea"/>
              </a:rPr>
              <a:t>Ring </a:t>
            </a:r>
            <a:r>
              <a:rPr lang="ko-KR" altLang="en-US" sz="1600" kern="0" dirty="0" smtClean="0">
                <a:latin typeface="+mn-ea"/>
              </a:rPr>
              <a:t>클릭</a:t>
            </a:r>
            <a:endParaRPr lang="en-US" altLang="ko-KR" sz="1600" kern="0" dirty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6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600" kern="0" dirty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6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6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6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600" kern="0" dirty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600" kern="0" dirty="0">
              <a:latin typeface="+mn-ea"/>
            </a:endParaRPr>
          </a:p>
        </p:txBody>
      </p:sp>
      <p:cxnSp>
        <p:nvCxnSpPr>
          <p:cNvPr id="24" name="직선 화살표 연결선 23"/>
          <p:cNvCxnSpPr>
            <a:stCxn id="10" idx="3"/>
            <a:endCxn id="11" idx="1"/>
          </p:cNvCxnSpPr>
          <p:nvPr/>
        </p:nvCxnSpPr>
        <p:spPr bwMode="auto">
          <a:xfrm>
            <a:off x="1918442" y="4450369"/>
            <a:ext cx="477356" cy="693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6" name="직선 화살표 연결선 25"/>
          <p:cNvCxnSpPr/>
          <p:nvPr/>
        </p:nvCxnSpPr>
        <p:spPr bwMode="auto">
          <a:xfrm>
            <a:off x="6200041" y="4450368"/>
            <a:ext cx="415745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1007" y="31739"/>
            <a:ext cx="1571625" cy="1838325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 bwMode="auto">
          <a:xfrm>
            <a:off x="7629651" y="1232825"/>
            <a:ext cx="686765" cy="179951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8154" y="2182846"/>
            <a:ext cx="228600" cy="1905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034" y="3455513"/>
            <a:ext cx="1418408" cy="1989711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95798" y="3469377"/>
            <a:ext cx="1494422" cy="1975847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44008" y="3455513"/>
            <a:ext cx="1541050" cy="1989711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19874" y="3455513"/>
            <a:ext cx="1480518" cy="2017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218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ko-KR" sz="2800" dirty="0" smtClean="0"/>
              <a:t>Editable Poly </a:t>
            </a:r>
            <a:r>
              <a:rPr lang="ko-KR" altLang="en-US" sz="2800" dirty="0" smtClean="0"/>
              <a:t>실습</a:t>
            </a:r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11204" y="1196752"/>
            <a:ext cx="9036496" cy="5053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eaLnBrk="1" latinLnBrk="0" hangingPunct="1">
              <a:lnSpc>
                <a:spcPct val="90000"/>
              </a:lnSpc>
              <a:defRPr/>
            </a:pPr>
            <a:r>
              <a:rPr lang="en-US" altLang="ko-KR" sz="2000" kern="0" dirty="0" smtClean="0">
                <a:latin typeface="+mn-ea"/>
              </a:rPr>
              <a:t>Loop</a:t>
            </a: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en-US" altLang="ko-KR" sz="1600" kern="0" dirty="0" smtClean="0">
                <a:latin typeface="+mn-ea"/>
              </a:rPr>
              <a:t>Edge </a:t>
            </a:r>
            <a:r>
              <a:rPr lang="ko-KR" altLang="en-US" sz="1600" kern="0" dirty="0" smtClean="0">
                <a:latin typeface="+mn-ea"/>
              </a:rPr>
              <a:t>단위에서 사용</a:t>
            </a:r>
            <a:r>
              <a:rPr lang="en-US" altLang="ko-KR" sz="1600" kern="0" dirty="0" smtClean="0">
                <a:latin typeface="+mn-ea"/>
              </a:rPr>
              <a:t>. </a:t>
            </a:r>
            <a:r>
              <a:rPr lang="ko-KR" altLang="en-US" sz="1600" kern="0" dirty="0" smtClean="0">
                <a:latin typeface="+mn-ea"/>
              </a:rPr>
              <a:t>선택한 </a:t>
            </a:r>
            <a:r>
              <a:rPr lang="en-US" altLang="ko-KR" sz="1600" kern="0" dirty="0" smtClean="0">
                <a:latin typeface="+mn-ea"/>
              </a:rPr>
              <a:t>Edge </a:t>
            </a:r>
            <a:r>
              <a:rPr lang="ko-KR" altLang="en-US" sz="1600" kern="0" dirty="0" smtClean="0">
                <a:latin typeface="+mn-ea"/>
              </a:rPr>
              <a:t>주변 </a:t>
            </a:r>
            <a:r>
              <a:rPr lang="en-US" altLang="ko-KR" sz="1600" kern="0" dirty="0" smtClean="0">
                <a:latin typeface="+mn-ea"/>
              </a:rPr>
              <a:t>Edge</a:t>
            </a:r>
            <a:r>
              <a:rPr lang="ko-KR" altLang="en-US" sz="1600" kern="0" dirty="0" smtClean="0">
                <a:latin typeface="+mn-ea"/>
              </a:rPr>
              <a:t>를 연결</a:t>
            </a:r>
            <a:endParaRPr lang="en-US" altLang="ko-KR" sz="1600" kern="0" dirty="0" smtClean="0">
              <a:latin typeface="+mn-ea"/>
            </a:endParaRPr>
          </a:p>
          <a:p>
            <a:pPr eaLnBrk="1" latinLnBrk="0" hangingPunct="1">
              <a:lnSpc>
                <a:spcPct val="90000"/>
              </a:lnSpc>
              <a:defRPr/>
            </a:pPr>
            <a:r>
              <a:rPr lang="ko-KR" altLang="en-US" sz="2000" kern="0" dirty="0" smtClean="0">
                <a:latin typeface="+mn-ea"/>
              </a:rPr>
              <a:t>실습</a:t>
            </a:r>
            <a:endParaRPr lang="en-US" altLang="ko-KR" sz="20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en-US" altLang="ko-KR" sz="1600" kern="0" dirty="0" smtClean="0">
                <a:latin typeface="+mn-ea"/>
              </a:rPr>
              <a:t>Edge</a:t>
            </a:r>
            <a:r>
              <a:rPr lang="ko-KR" altLang="en-US" sz="1600" kern="0" dirty="0" smtClean="0">
                <a:latin typeface="+mn-ea"/>
              </a:rPr>
              <a:t>      선택 </a:t>
            </a:r>
            <a:r>
              <a:rPr lang="en-US" altLang="ko-KR" sz="1600" kern="0" dirty="0" smtClean="0">
                <a:latin typeface="+mn-ea"/>
              </a:rPr>
              <a:t>(</a:t>
            </a:r>
            <a:r>
              <a:rPr lang="ko-KR" altLang="en-US" sz="1600" kern="0" dirty="0" smtClean="0">
                <a:latin typeface="+mn-ea"/>
              </a:rPr>
              <a:t>또는 키보드에서 </a:t>
            </a:r>
            <a:r>
              <a:rPr lang="en-US" altLang="ko-KR" sz="1600" kern="0" dirty="0" smtClean="0">
                <a:latin typeface="+mn-ea"/>
              </a:rPr>
              <a:t>2 </a:t>
            </a:r>
            <a:r>
              <a:rPr lang="ko-KR" altLang="en-US" sz="1600" kern="0" dirty="0" smtClean="0">
                <a:latin typeface="+mn-ea"/>
              </a:rPr>
              <a:t>누르기</a:t>
            </a:r>
            <a:r>
              <a:rPr lang="en-US" altLang="ko-KR" sz="1600" kern="0" dirty="0" smtClean="0">
                <a:latin typeface="+mn-ea"/>
              </a:rPr>
              <a:t>) </a:t>
            </a:r>
            <a:endParaRPr lang="en-US" altLang="ko-KR" sz="1600" kern="0" dirty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ko-KR" altLang="en-US" sz="1600" kern="0" dirty="0" smtClean="0">
                <a:latin typeface="+mn-ea"/>
              </a:rPr>
              <a:t>다른 옵션 해제 확인 </a:t>
            </a:r>
            <a:endParaRPr lang="en-US" altLang="ko-KR" sz="16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ko-KR" altLang="en-US" sz="1600" kern="0" dirty="0" smtClean="0">
                <a:latin typeface="+mn-ea"/>
              </a:rPr>
              <a:t>임의의 </a:t>
            </a:r>
            <a:r>
              <a:rPr lang="en-US" altLang="ko-KR" sz="1600" kern="0" dirty="0" smtClean="0">
                <a:latin typeface="+mn-ea"/>
              </a:rPr>
              <a:t>Edge </a:t>
            </a:r>
            <a:r>
              <a:rPr lang="ko-KR" altLang="en-US" sz="1600" kern="0" dirty="0" smtClean="0">
                <a:latin typeface="+mn-ea"/>
              </a:rPr>
              <a:t>하나 선택</a:t>
            </a:r>
            <a:endParaRPr lang="en-US" altLang="ko-KR" sz="16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en-US" altLang="ko-KR" sz="1600" kern="0" dirty="0" smtClean="0">
                <a:latin typeface="+mn-ea"/>
              </a:rPr>
              <a:t>Loop </a:t>
            </a:r>
            <a:r>
              <a:rPr lang="ko-KR" altLang="en-US" sz="1600" kern="0" dirty="0" smtClean="0">
                <a:latin typeface="+mn-ea"/>
              </a:rPr>
              <a:t>클릭</a:t>
            </a:r>
            <a:endParaRPr lang="en-US" altLang="ko-KR" sz="1600" kern="0" dirty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6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600" kern="0" dirty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6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6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6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600" kern="0" dirty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600" kern="0" dirty="0">
              <a:latin typeface="+mn-ea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1007" y="31739"/>
            <a:ext cx="1571625" cy="1838325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 bwMode="auto">
          <a:xfrm>
            <a:off x="8393401" y="1220675"/>
            <a:ext cx="686765" cy="179951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8154" y="2182846"/>
            <a:ext cx="228600" cy="190500"/>
          </a:xfrm>
          <a:prstGeom prst="rect">
            <a:avLst/>
          </a:prstGeom>
        </p:spPr>
      </p:pic>
      <p:grpSp>
        <p:nvGrpSpPr>
          <p:cNvPr id="5" name="그룹 4"/>
          <p:cNvGrpSpPr/>
          <p:nvPr/>
        </p:nvGrpSpPr>
        <p:grpSpPr>
          <a:xfrm>
            <a:off x="179512" y="3528871"/>
            <a:ext cx="2664296" cy="1556314"/>
            <a:chOff x="165986" y="3570006"/>
            <a:chExt cx="3409528" cy="2058541"/>
          </a:xfrm>
        </p:grpSpPr>
        <p:cxnSp>
          <p:nvCxnSpPr>
            <p:cNvPr id="24" name="직선 화살표 연결선 23"/>
            <p:cNvCxnSpPr/>
            <p:nvPr/>
          </p:nvCxnSpPr>
          <p:spPr bwMode="auto">
            <a:xfrm>
              <a:off x="1684523" y="4450368"/>
              <a:ext cx="477356" cy="6932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65986" y="3570006"/>
              <a:ext cx="1597674" cy="2058541"/>
            </a:xfrm>
            <a:prstGeom prst="rect">
              <a:avLst/>
            </a:prstGeom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161879" y="3570006"/>
              <a:ext cx="1413635" cy="2058541"/>
            </a:xfrm>
            <a:prstGeom prst="rect">
              <a:avLst/>
            </a:prstGeom>
          </p:spPr>
        </p:pic>
      </p:grpSp>
      <p:grpSp>
        <p:nvGrpSpPr>
          <p:cNvPr id="9" name="그룹 8"/>
          <p:cNvGrpSpPr/>
          <p:nvPr/>
        </p:nvGrpSpPr>
        <p:grpSpPr>
          <a:xfrm>
            <a:off x="3419872" y="3474979"/>
            <a:ext cx="2415452" cy="1628324"/>
            <a:chOff x="4028756" y="3528868"/>
            <a:chExt cx="3223681" cy="2058542"/>
          </a:xfrm>
        </p:grpSpPr>
        <p:cxnSp>
          <p:nvCxnSpPr>
            <p:cNvPr id="26" name="직선 화살표 연결선 25"/>
            <p:cNvCxnSpPr/>
            <p:nvPr/>
          </p:nvCxnSpPr>
          <p:spPr bwMode="auto">
            <a:xfrm>
              <a:off x="5364088" y="4423928"/>
              <a:ext cx="415745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794738" y="3528868"/>
              <a:ext cx="1457699" cy="2058541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028756" y="3528869"/>
              <a:ext cx="1375733" cy="2058541"/>
            </a:xfrm>
            <a:prstGeom prst="rect">
              <a:avLst/>
            </a:prstGeom>
          </p:spPr>
        </p:pic>
      </p:grpSp>
      <p:grpSp>
        <p:nvGrpSpPr>
          <p:cNvPr id="15" name="그룹 14"/>
          <p:cNvGrpSpPr/>
          <p:nvPr/>
        </p:nvGrpSpPr>
        <p:grpSpPr>
          <a:xfrm>
            <a:off x="6159867" y="3474446"/>
            <a:ext cx="2555124" cy="1610739"/>
            <a:chOff x="6159867" y="3474446"/>
            <a:chExt cx="2555124" cy="1610739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159867" y="3492733"/>
              <a:ext cx="1164630" cy="1592452"/>
            </a:xfrm>
            <a:prstGeom prst="rect">
              <a:avLst/>
            </a:prstGeom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642525" y="3474446"/>
              <a:ext cx="1072466" cy="1610739"/>
            </a:xfrm>
            <a:prstGeom prst="rect">
              <a:avLst/>
            </a:prstGeom>
          </p:spPr>
        </p:pic>
        <p:cxnSp>
          <p:nvCxnSpPr>
            <p:cNvPr id="21" name="직선 화살표 연결선 20"/>
            <p:cNvCxnSpPr/>
            <p:nvPr/>
          </p:nvCxnSpPr>
          <p:spPr bwMode="auto">
            <a:xfrm>
              <a:off x="7331014" y="4153392"/>
              <a:ext cx="311511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91006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ko-KR" altLang="en-US" sz="2400" dirty="0" smtClean="0"/>
              <a:t>참고 </a:t>
            </a:r>
            <a:r>
              <a:rPr lang="en-US" altLang="ko-KR" sz="2400" dirty="0" smtClean="0"/>
              <a:t>: Editable Mesh</a:t>
            </a:r>
            <a:endParaRPr lang="ko-KR" altLang="en-US" sz="2400" dirty="0" smtClean="0"/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107504" y="1228372"/>
            <a:ext cx="9036496" cy="5053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eaLnBrk="1" latinLnBrk="0" hangingPunct="1">
              <a:lnSpc>
                <a:spcPct val="90000"/>
              </a:lnSpc>
              <a:defRPr/>
            </a:pPr>
            <a:r>
              <a:rPr lang="en-US" altLang="ko-KR" sz="1600" kern="0" dirty="0" smtClean="0">
                <a:latin typeface="+mn-ea"/>
              </a:rPr>
              <a:t>3ds MAX</a:t>
            </a:r>
            <a:r>
              <a:rPr lang="ko-KR" altLang="en-US" sz="1600" kern="0" dirty="0" smtClean="0">
                <a:latin typeface="+mn-ea"/>
              </a:rPr>
              <a:t>에서 각 </a:t>
            </a:r>
            <a:r>
              <a:rPr lang="en-US" altLang="ko-KR" sz="1600" kern="0" dirty="0" smtClean="0">
                <a:latin typeface="+mn-ea"/>
              </a:rPr>
              <a:t>object</a:t>
            </a:r>
            <a:r>
              <a:rPr lang="ko-KR" altLang="en-US" sz="1600" kern="0" dirty="0" smtClean="0">
                <a:latin typeface="+mn-ea"/>
              </a:rPr>
              <a:t>는 반드시 </a:t>
            </a:r>
            <a:r>
              <a:rPr lang="en-US" altLang="ko-KR" sz="1600" kern="0" dirty="0" smtClean="0">
                <a:latin typeface="+mn-ea"/>
              </a:rPr>
              <a:t>mesh</a:t>
            </a:r>
            <a:r>
              <a:rPr lang="ko-KR" altLang="en-US" sz="1600" kern="0" dirty="0" smtClean="0">
                <a:latin typeface="+mn-ea"/>
              </a:rPr>
              <a:t>일 필요는 없음</a:t>
            </a:r>
            <a:endParaRPr lang="en-US" altLang="ko-KR" sz="16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ko-KR" altLang="en-US" sz="1600" kern="0" dirty="0" smtClean="0">
                <a:latin typeface="+mn-ea"/>
              </a:rPr>
              <a:t>여기에서 </a:t>
            </a:r>
            <a:r>
              <a:rPr lang="en-US" altLang="ko-KR" sz="1600" kern="0" dirty="0" smtClean="0">
                <a:latin typeface="+mn-ea"/>
              </a:rPr>
              <a:t>mesh</a:t>
            </a:r>
            <a:r>
              <a:rPr lang="ko-KR" altLang="en-US" sz="1600" kern="0" dirty="0" smtClean="0">
                <a:latin typeface="+mn-ea"/>
              </a:rPr>
              <a:t>란 </a:t>
            </a:r>
            <a:r>
              <a:rPr lang="en-US" altLang="ko-KR" sz="1600" kern="0" dirty="0" smtClean="0">
                <a:latin typeface="+mn-ea"/>
              </a:rPr>
              <a:t>triangle (</a:t>
            </a:r>
            <a:r>
              <a:rPr lang="ko-KR" altLang="en-US" sz="1600" kern="0" dirty="0" smtClean="0">
                <a:latin typeface="+mn-ea"/>
              </a:rPr>
              <a:t>또는 </a:t>
            </a:r>
            <a:r>
              <a:rPr lang="en-US" altLang="ko-KR" sz="1600" kern="0" dirty="0" smtClean="0">
                <a:latin typeface="+mn-ea"/>
              </a:rPr>
              <a:t>face), vertex (</a:t>
            </a:r>
            <a:r>
              <a:rPr lang="ko-KR" altLang="en-US" sz="1600" kern="0" dirty="0" smtClean="0">
                <a:latin typeface="+mn-ea"/>
              </a:rPr>
              <a:t>복수형은 </a:t>
            </a:r>
            <a:r>
              <a:rPr lang="en-US" altLang="ko-KR" sz="1600" kern="0" dirty="0" smtClean="0">
                <a:latin typeface="+mn-ea"/>
              </a:rPr>
              <a:t>vertices), edge</a:t>
            </a:r>
            <a:r>
              <a:rPr lang="ko-KR" altLang="en-US" sz="1600" kern="0" dirty="0" smtClean="0">
                <a:latin typeface="+mn-ea"/>
              </a:rPr>
              <a:t>로 구성된 </a:t>
            </a:r>
            <a:r>
              <a:rPr lang="en-US" altLang="ko-KR" sz="1600" kern="0" dirty="0" smtClean="0">
                <a:latin typeface="+mn-ea"/>
              </a:rPr>
              <a:t>surface</a:t>
            </a:r>
            <a:r>
              <a:rPr lang="ko-KR" altLang="en-US" sz="1600" kern="0" dirty="0" smtClean="0">
                <a:latin typeface="+mn-ea"/>
              </a:rPr>
              <a:t> </a:t>
            </a:r>
            <a:r>
              <a:rPr lang="en-US" altLang="ko-KR" sz="1600" kern="0" dirty="0" smtClean="0">
                <a:latin typeface="+mn-ea"/>
              </a:rPr>
              <a:t>mesh (</a:t>
            </a:r>
            <a:r>
              <a:rPr lang="ko-KR" altLang="en-US" sz="1600" kern="0" dirty="0" smtClean="0">
                <a:latin typeface="+mn-ea"/>
              </a:rPr>
              <a:t>표면 매시</a:t>
            </a:r>
            <a:r>
              <a:rPr lang="en-US" altLang="ko-KR" sz="1600" kern="0" dirty="0" smtClean="0">
                <a:latin typeface="+mn-ea"/>
              </a:rPr>
              <a:t>) </a:t>
            </a:r>
            <a:r>
              <a:rPr lang="ko-KR" altLang="en-US" sz="1600" kern="0" dirty="0" smtClean="0">
                <a:latin typeface="+mn-ea"/>
              </a:rPr>
              <a:t>구조 의미</a:t>
            </a:r>
            <a:r>
              <a:rPr lang="en-US" altLang="ko-KR" sz="1600" kern="0" dirty="0" smtClean="0">
                <a:latin typeface="+mn-ea"/>
              </a:rPr>
              <a:t> </a:t>
            </a: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6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6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ko-KR" altLang="en-US" sz="1600" kern="0" dirty="0" smtClean="0">
                <a:latin typeface="+mn-ea"/>
              </a:rPr>
              <a:t>참고 </a:t>
            </a:r>
            <a:r>
              <a:rPr lang="en-US" altLang="ko-KR" sz="1600" kern="0" dirty="0" smtClean="0">
                <a:latin typeface="+mn-ea"/>
              </a:rPr>
              <a:t>: </a:t>
            </a:r>
            <a:r>
              <a:rPr lang="ko-KR" altLang="en-US" sz="1600" kern="0" dirty="0" smtClean="0">
                <a:latin typeface="+mn-ea"/>
              </a:rPr>
              <a:t>속이 찬 </a:t>
            </a:r>
            <a:r>
              <a:rPr lang="en-US" altLang="ko-KR" sz="1600" kern="0" dirty="0" smtClean="0">
                <a:latin typeface="+mn-ea"/>
              </a:rPr>
              <a:t>volume mesh </a:t>
            </a: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600" kern="0" dirty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6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6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6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600" kern="0" dirty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6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600" kern="0" dirty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6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600" kern="0" dirty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600" kern="0" dirty="0">
              <a:latin typeface="+mn-ea"/>
            </a:endParaRPr>
          </a:p>
          <a:p>
            <a:pPr eaLnBrk="1" latinLnBrk="0" hangingPunct="1">
              <a:lnSpc>
                <a:spcPct val="90000"/>
              </a:lnSpc>
              <a:defRPr/>
            </a:pPr>
            <a:r>
              <a:rPr lang="ko-KR" altLang="en-US" sz="2000" kern="0" dirty="0" smtClean="0">
                <a:latin typeface="+mn-ea"/>
              </a:rPr>
              <a:t>그러나 </a:t>
            </a:r>
            <a:r>
              <a:rPr lang="en-US" altLang="ko-KR" sz="2000" kern="0" dirty="0" smtClean="0">
                <a:latin typeface="+mn-ea"/>
              </a:rPr>
              <a:t>mesh</a:t>
            </a:r>
            <a:r>
              <a:rPr lang="ko-KR" altLang="en-US" sz="2000" kern="0" dirty="0" smtClean="0">
                <a:latin typeface="+mn-ea"/>
              </a:rPr>
              <a:t>는 </a:t>
            </a:r>
            <a:r>
              <a:rPr lang="en-US" altLang="ko-KR" sz="2000" kern="0" dirty="0" smtClean="0">
                <a:latin typeface="+mn-ea"/>
              </a:rPr>
              <a:t>3</a:t>
            </a:r>
            <a:r>
              <a:rPr lang="ko-KR" altLang="en-US" sz="2000" kern="0" dirty="0" smtClean="0">
                <a:latin typeface="+mn-ea"/>
              </a:rPr>
              <a:t>차원 표면을 나타내기에 좋은</a:t>
            </a:r>
            <a:r>
              <a:rPr lang="en-US" altLang="ko-KR" sz="2000" kern="0" dirty="0" smtClean="0">
                <a:latin typeface="+mn-ea"/>
              </a:rPr>
              <a:t> </a:t>
            </a:r>
            <a:r>
              <a:rPr lang="ko-KR" altLang="en-US" sz="2000" kern="0" dirty="0" smtClean="0">
                <a:latin typeface="+mn-ea"/>
              </a:rPr>
              <a:t>방법</a:t>
            </a:r>
            <a:endParaRPr lang="en-US" altLang="ko-KR" sz="20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ko-KR" altLang="en-US" sz="1600" kern="0" dirty="0" smtClean="0">
                <a:latin typeface="+mn-ea"/>
              </a:rPr>
              <a:t>따라서 거의 모든 </a:t>
            </a:r>
            <a:r>
              <a:rPr lang="en-US" altLang="ko-KR" sz="1600" kern="0" dirty="0" smtClean="0">
                <a:latin typeface="+mn-ea"/>
              </a:rPr>
              <a:t>3ds MAX object</a:t>
            </a:r>
            <a:r>
              <a:rPr lang="ko-KR" altLang="en-US" sz="1600" kern="0" dirty="0" smtClean="0">
                <a:latin typeface="+mn-ea"/>
              </a:rPr>
              <a:t>들은 </a:t>
            </a:r>
            <a:r>
              <a:rPr lang="ko-KR" altLang="en-US" sz="1600" b="1" kern="0" dirty="0" smtClean="0">
                <a:latin typeface="+mn-ea"/>
              </a:rPr>
              <a:t>편집 가능한 </a:t>
            </a:r>
            <a:r>
              <a:rPr lang="en-US" altLang="ko-KR" sz="1600" b="1" kern="0" dirty="0" smtClean="0">
                <a:latin typeface="+mn-ea"/>
              </a:rPr>
              <a:t>mesh</a:t>
            </a:r>
            <a:r>
              <a:rPr lang="ko-KR" altLang="en-US" sz="1600" kern="0" dirty="0" smtClean="0">
                <a:latin typeface="+mn-ea"/>
              </a:rPr>
              <a:t>로 변환 가능</a:t>
            </a:r>
            <a:endParaRPr lang="en-US" altLang="ko-KR" sz="1600" kern="0" dirty="0" smtClean="0">
              <a:latin typeface="+mn-ea"/>
            </a:endParaRPr>
          </a:p>
          <a:p>
            <a:pPr lvl="2" eaLnBrk="1" latinLnBrk="0" hangingPunct="1">
              <a:lnSpc>
                <a:spcPct val="90000"/>
              </a:lnSpc>
              <a:defRPr/>
            </a:pPr>
            <a:r>
              <a:rPr lang="ko-KR" altLang="en-US" sz="1200" kern="0" dirty="0" smtClean="0">
                <a:latin typeface="+mn-ea"/>
              </a:rPr>
              <a:t>마우스 오른쪽 메뉴 </a:t>
            </a:r>
            <a:r>
              <a:rPr lang="en-US" altLang="ko-KR" sz="1200" kern="0" dirty="0" smtClean="0">
                <a:latin typeface="+mn-ea"/>
              </a:rPr>
              <a:t>&gt; convert to: &gt; Editable Mesh</a:t>
            </a:r>
          </a:p>
          <a:p>
            <a:pPr lvl="2" eaLnBrk="1" latinLnBrk="0" hangingPunct="1">
              <a:lnSpc>
                <a:spcPct val="90000"/>
              </a:lnSpc>
              <a:defRPr/>
            </a:pPr>
            <a:endParaRPr lang="en-US" altLang="ko-KR" sz="1200" kern="0" dirty="0">
              <a:latin typeface="+mn-ea"/>
            </a:endParaRPr>
          </a:p>
          <a:p>
            <a:pPr lvl="2" eaLnBrk="1" latinLnBrk="0" hangingPunct="1">
              <a:lnSpc>
                <a:spcPct val="90000"/>
              </a:lnSpc>
              <a:defRPr/>
            </a:pPr>
            <a:endParaRPr lang="en-US" altLang="ko-KR" sz="1200" kern="0" dirty="0">
              <a:latin typeface="+mn-ea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076" y="2803587"/>
            <a:ext cx="3411256" cy="236407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7904" y="1954550"/>
            <a:ext cx="3312368" cy="329939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9272" y="1954550"/>
            <a:ext cx="2704728" cy="2620205"/>
          </a:xfrm>
          <a:prstGeom prst="rect">
            <a:avLst/>
          </a:prstGeom>
        </p:spPr>
      </p:pic>
      <p:cxnSp>
        <p:nvCxnSpPr>
          <p:cNvPr id="17" name="직선 화살표 연결선 16"/>
          <p:cNvCxnSpPr/>
          <p:nvPr/>
        </p:nvCxnSpPr>
        <p:spPr bwMode="auto">
          <a:xfrm>
            <a:off x="4283968" y="3264652"/>
            <a:ext cx="3744416" cy="110045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8" name="직선 화살표 연결선 17"/>
          <p:cNvCxnSpPr/>
          <p:nvPr/>
        </p:nvCxnSpPr>
        <p:spPr bwMode="auto">
          <a:xfrm>
            <a:off x="4283968" y="2708920"/>
            <a:ext cx="3226466" cy="21602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692310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ko-KR" sz="2800" dirty="0" smtClean="0"/>
              <a:t>Editable Poly </a:t>
            </a:r>
            <a:r>
              <a:rPr lang="ko-KR" altLang="en-US" sz="2800" dirty="0" smtClean="0"/>
              <a:t>실습</a:t>
            </a:r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11204" y="1196752"/>
            <a:ext cx="9036496" cy="5053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eaLnBrk="1" latinLnBrk="0" hangingPunct="1">
              <a:lnSpc>
                <a:spcPct val="90000"/>
              </a:lnSpc>
              <a:defRPr/>
            </a:pPr>
            <a:r>
              <a:rPr lang="en-US" altLang="ko-KR" sz="2000" kern="0" dirty="0" smtClean="0">
                <a:latin typeface="+mn-ea"/>
              </a:rPr>
              <a:t>Preview Selection</a:t>
            </a: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ko-KR" altLang="en-US" sz="1600" kern="0" dirty="0" smtClean="0">
                <a:latin typeface="+mn-ea"/>
              </a:rPr>
              <a:t>실제</a:t>
            </a:r>
            <a:r>
              <a:rPr lang="en-US" altLang="ko-KR" sz="1600" kern="0" dirty="0" smtClean="0">
                <a:latin typeface="+mn-ea"/>
              </a:rPr>
              <a:t> </a:t>
            </a:r>
            <a:r>
              <a:rPr lang="ko-KR" altLang="en-US" sz="1600" kern="0" dirty="0" smtClean="0">
                <a:latin typeface="+mn-ea"/>
              </a:rPr>
              <a:t>선택 전에</a:t>
            </a:r>
            <a:r>
              <a:rPr lang="en-US" altLang="ko-KR" sz="1600" kern="0" dirty="0" smtClean="0">
                <a:latin typeface="+mn-ea"/>
              </a:rPr>
              <a:t>(</a:t>
            </a:r>
            <a:r>
              <a:rPr lang="ko-KR" altLang="en-US" sz="1600" kern="0" dirty="0" smtClean="0">
                <a:latin typeface="+mn-ea"/>
              </a:rPr>
              <a:t>즉</a:t>
            </a:r>
            <a:r>
              <a:rPr lang="en-US" altLang="ko-KR" sz="1600" kern="0" dirty="0" smtClean="0">
                <a:latin typeface="+mn-ea"/>
              </a:rPr>
              <a:t>, </a:t>
            </a:r>
            <a:r>
              <a:rPr lang="ko-KR" altLang="en-US" sz="1600" kern="0" dirty="0" smtClean="0">
                <a:latin typeface="+mn-ea"/>
              </a:rPr>
              <a:t>클릭하기 전</a:t>
            </a:r>
            <a:r>
              <a:rPr lang="en-US" altLang="ko-KR" sz="1600" kern="0" dirty="0" smtClean="0">
                <a:latin typeface="+mn-ea"/>
              </a:rPr>
              <a:t>) </a:t>
            </a:r>
            <a:r>
              <a:rPr lang="ko-KR" altLang="en-US" sz="1600" kern="0" dirty="0" smtClean="0">
                <a:latin typeface="+mn-ea"/>
              </a:rPr>
              <a:t>어떻게 선택되는지 미리 볼 수 있음 </a:t>
            </a:r>
            <a:endParaRPr lang="en-US" altLang="ko-KR" sz="16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en-US" altLang="ko-KR" sz="1600" b="1" kern="0" dirty="0" err="1" smtClean="0">
                <a:latin typeface="+mn-ea"/>
              </a:rPr>
              <a:t>SubObj</a:t>
            </a:r>
            <a:r>
              <a:rPr lang="en-US" altLang="ko-KR" sz="1600" kern="0" dirty="0" smtClean="0">
                <a:latin typeface="+mn-ea"/>
              </a:rPr>
              <a:t> </a:t>
            </a:r>
          </a:p>
          <a:p>
            <a:pPr lvl="2" eaLnBrk="1" latinLnBrk="0" hangingPunct="1">
              <a:lnSpc>
                <a:spcPct val="90000"/>
              </a:lnSpc>
              <a:defRPr/>
            </a:pPr>
            <a:r>
              <a:rPr lang="en-US" altLang="ko-KR" sz="1200" kern="0" dirty="0" smtClean="0">
                <a:latin typeface="+mn-ea"/>
              </a:rPr>
              <a:t> </a:t>
            </a:r>
            <a:r>
              <a:rPr lang="ko-KR" altLang="en-US" sz="1200" kern="0" dirty="0" smtClean="0">
                <a:latin typeface="+mn-ea"/>
              </a:rPr>
              <a:t>현재 하위 </a:t>
            </a:r>
            <a:r>
              <a:rPr lang="en-US" altLang="ko-KR" sz="1200" kern="0" dirty="0" smtClean="0">
                <a:latin typeface="+mn-ea"/>
              </a:rPr>
              <a:t>object </a:t>
            </a:r>
            <a:r>
              <a:rPr lang="ko-KR" altLang="en-US" sz="1200" kern="0" dirty="0" smtClean="0">
                <a:latin typeface="+mn-ea"/>
              </a:rPr>
              <a:t>레벨에서만 </a:t>
            </a:r>
            <a:r>
              <a:rPr lang="ko-KR" altLang="en-US" sz="1200" kern="0" dirty="0" err="1" smtClean="0">
                <a:latin typeface="+mn-ea"/>
              </a:rPr>
              <a:t>미리보기</a:t>
            </a:r>
            <a:r>
              <a:rPr lang="ko-KR" altLang="en-US" sz="1200" kern="0" dirty="0" smtClean="0">
                <a:latin typeface="+mn-ea"/>
              </a:rPr>
              <a:t> 제공</a:t>
            </a:r>
            <a:r>
              <a:rPr lang="en-US" altLang="ko-KR" sz="1200" kern="0" dirty="0" smtClean="0">
                <a:latin typeface="+mn-ea"/>
              </a:rPr>
              <a:t>. </a:t>
            </a:r>
            <a:r>
              <a:rPr lang="ko-KR" altLang="en-US" sz="1200" kern="0" dirty="0" smtClean="0">
                <a:latin typeface="+mn-ea"/>
              </a:rPr>
              <a:t>마우스 포인터를 </a:t>
            </a:r>
            <a:r>
              <a:rPr lang="en-US" altLang="ko-KR" sz="1200" kern="0" dirty="0" smtClean="0">
                <a:latin typeface="+mn-ea"/>
              </a:rPr>
              <a:t>object </a:t>
            </a:r>
            <a:r>
              <a:rPr lang="ko-KR" altLang="en-US" sz="1200" kern="0" dirty="0" smtClean="0">
                <a:latin typeface="+mn-ea"/>
              </a:rPr>
              <a:t>위로 이동시키면</a:t>
            </a:r>
            <a:r>
              <a:rPr lang="en-US" altLang="ko-KR" sz="1200" kern="0" dirty="0" smtClean="0">
                <a:latin typeface="+mn-ea"/>
              </a:rPr>
              <a:t/>
            </a:r>
            <a:br>
              <a:rPr lang="en-US" altLang="ko-KR" sz="1200" kern="0" dirty="0" smtClean="0">
                <a:latin typeface="+mn-ea"/>
              </a:rPr>
            </a:br>
            <a:r>
              <a:rPr lang="ko-KR" altLang="en-US" sz="1200" kern="0" dirty="0" smtClean="0">
                <a:latin typeface="+mn-ea"/>
              </a:rPr>
              <a:t>선택될 부분이 노란색으로 표시</a:t>
            </a:r>
            <a:endParaRPr lang="en-US" altLang="ko-KR" sz="1200" kern="0" dirty="0" smtClean="0">
              <a:latin typeface="+mn-ea"/>
            </a:endParaRPr>
          </a:p>
          <a:p>
            <a:pPr lvl="2" eaLnBrk="1" latinLnBrk="0" hangingPunct="1">
              <a:lnSpc>
                <a:spcPct val="90000"/>
              </a:lnSpc>
              <a:defRPr/>
            </a:pPr>
            <a:r>
              <a:rPr lang="ko-KR" altLang="en-US" sz="1200" kern="0" dirty="0" smtClean="0">
                <a:latin typeface="+mn-ea"/>
              </a:rPr>
              <a:t>이 때 클릭하면 해당 부분 선택</a:t>
            </a:r>
            <a:endParaRPr lang="en-US" altLang="ko-KR" sz="1200" kern="0" dirty="0" smtClean="0">
              <a:latin typeface="+mn-ea"/>
            </a:endParaRPr>
          </a:p>
          <a:p>
            <a:pPr lvl="2" eaLnBrk="1" latinLnBrk="0" hangingPunct="1">
              <a:lnSpc>
                <a:spcPct val="90000"/>
              </a:lnSpc>
              <a:defRPr/>
            </a:pPr>
            <a:r>
              <a:rPr lang="en-US" altLang="ko-KR" sz="1200" kern="0" dirty="0" smtClean="0">
                <a:latin typeface="+mn-ea"/>
              </a:rPr>
              <a:t>CRTL </a:t>
            </a:r>
            <a:r>
              <a:rPr lang="ko-KR" altLang="en-US" sz="1200" kern="0" dirty="0" smtClean="0">
                <a:latin typeface="+mn-ea"/>
              </a:rPr>
              <a:t>키를 누른 상태로 마우스를 이동하면 여러 항목 선택 가능</a:t>
            </a:r>
            <a:endParaRPr lang="en-US" altLang="ko-KR" sz="12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en-US" altLang="ko-KR" sz="1600" b="1" kern="0" dirty="0" smtClean="0">
                <a:latin typeface="+mn-ea"/>
              </a:rPr>
              <a:t>Multi</a:t>
            </a:r>
          </a:p>
          <a:p>
            <a:pPr lvl="2" eaLnBrk="1" latinLnBrk="0" hangingPunct="1">
              <a:lnSpc>
                <a:spcPct val="90000"/>
              </a:lnSpc>
              <a:defRPr/>
            </a:pPr>
            <a:r>
              <a:rPr lang="en-US" altLang="ko-KR" sz="1200" kern="0" dirty="0" err="1" smtClean="0">
                <a:latin typeface="+mn-ea"/>
              </a:rPr>
              <a:t>SubObj</a:t>
            </a:r>
            <a:r>
              <a:rPr lang="ko-KR" altLang="en-US" sz="1200" kern="0" dirty="0">
                <a:latin typeface="+mn-ea"/>
              </a:rPr>
              <a:t> </a:t>
            </a:r>
            <a:r>
              <a:rPr lang="ko-KR" altLang="en-US" sz="1200" kern="0" dirty="0" smtClean="0">
                <a:latin typeface="+mn-ea"/>
              </a:rPr>
              <a:t>기능과 동일하지만 마우스 포인터 위치에 따라 현재 선택 단위 뿐만 아니라 다른 단위까지 선택 가능</a:t>
            </a:r>
            <a:endParaRPr lang="en-US" altLang="ko-KR" sz="1200" kern="0" dirty="0" smtClean="0">
              <a:latin typeface="+mn-ea"/>
            </a:endParaRPr>
          </a:p>
          <a:p>
            <a:pPr lvl="2" eaLnBrk="1" latinLnBrk="0" hangingPunct="1">
              <a:lnSpc>
                <a:spcPct val="90000"/>
              </a:lnSpc>
              <a:defRPr/>
            </a:pPr>
            <a:endParaRPr lang="en-US" altLang="ko-KR" sz="1200" kern="0" dirty="0" smtClean="0">
              <a:latin typeface="+mn-ea"/>
            </a:endParaRPr>
          </a:p>
          <a:p>
            <a:pPr eaLnBrk="1" latinLnBrk="0" hangingPunct="1">
              <a:lnSpc>
                <a:spcPct val="90000"/>
              </a:lnSpc>
              <a:defRPr/>
            </a:pPr>
            <a:r>
              <a:rPr lang="ko-KR" altLang="en-US" sz="2000" kern="0" dirty="0" smtClean="0">
                <a:latin typeface="+mn-ea"/>
              </a:rPr>
              <a:t>실습</a:t>
            </a:r>
            <a:endParaRPr lang="en-US" altLang="ko-KR" sz="20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ko-KR" altLang="en-US" sz="1600" kern="0" dirty="0" smtClean="0">
                <a:latin typeface="+mn-ea"/>
              </a:rPr>
              <a:t>임의의 단위 선택</a:t>
            </a:r>
            <a:endParaRPr lang="en-US" altLang="ko-KR" sz="16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en-US" altLang="ko-KR" sz="1600" kern="0" dirty="0" err="1" smtClean="0">
                <a:latin typeface="+mn-ea"/>
              </a:rPr>
              <a:t>SubObj</a:t>
            </a:r>
            <a:r>
              <a:rPr lang="en-US" altLang="ko-KR" sz="1600" kern="0" dirty="0" smtClean="0">
                <a:latin typeface="+mn-ea"/>
              </a:rPr>
              <a:t>/</a:t>
            </a:r>
            <a:r>
              <a:rPr lang="en-US" altLang="ko-KR" sz="1600" kern="0" dirty="0">
                <a:latin typeface="+mn-ea"/>
              </a:rPr>
              <a:t> </a:t>
            </a:r>
            <a:r>
              <a:rPr lang="en-US" altLang="ko-KR" sz="1600" kern="0" dirty="0" smtClean="0">
                <a:latin typeface="+mn-ea"/>
              </a:rPr>
              <a:t>Multi</a:t>
            </a:r>
            <a:r>
              <a:rPr lang="ko-KR" altLang="en-US" sz="1600" kern="0" dirty="0">
                <a:latin typeface="+mn-ea"/>
              </a:rPr>
              <a:t> </a:t>
            </a:r>
            <a:r>
              <a:rPr lang="ko-KR" altLang="en-US" sz="1600" kern="0" dirty="0" smtClean="0">
                <a:latin typeface="+mn-ea"/>
              </a:rPr>
              <a:t>중 하나를 선택한 후 마우스를 모델 위로 이동</a:t>
            </a:r>
            <a:endParaRPr lang="en-US" altLang="ko-KR" sz="16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en-US" altLang="ko-KR" sz="1600" kern="0" dirty="0" smtClean="0">
                <a:latin typeface="+mn-ea"/>
              </a:rPr>
              <a:t>CTRL </a:t>
            </a:r>
            <a:r>
              <a:rPr lang="ko-KR" altLang="en-US" sz="1600" kern="0" dirty="0" smtClean="0">
                <a:latin typeface="+mn-ea"/>
              </a:rPr>
              <a:t>키를 누른 상태로 이동시켜서 확인</a:t>
            </a:r>
            <a:endParaRPr lang="en-US" altLang="ko-KR" sz="16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600" kern="0" dirty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6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600" kern="0" dirty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6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6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6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600" kern="0" dirty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600" kern="0" dirty="0">
              <a:latin typeface="+mn-ea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1900" y="0"/>
            <a:ext cx="1562100" cy="1866900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 bwMode="auto">
          <a:xfrm>
            <a:off x="7599771" y="1444962"/>
            <a:ext cx="1535603" cy="392464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05799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ko-KR" altLang="en-US" dirty="0" smtClean="0"/>
              <a:t> </a:t>
            </a:r>
            <a:r>
              <a:rPr lang="en-US" altLang="ko-KR" dirty="0" smtClean="0"/>
              <a:t>Spline</a:t>
            </a:r>
            <a:r>
              <a:rPr lang="ko-KR" altLang="en-US" dirty="0" smtClean="0"/>
              <a:t>에</a:t>
            </a:r>
            <a:r>
              <a:rPr lang="en-US" altLang="ko-KR" dirty="0" smtClean="0"/>
              <a:t> </a:t>
            </a:r>
            <a:r>
              <a:rPr lang="ko-KR" altLang="en-US" dirty="0" smtClean="0"/>
              <a:t>두께 적용</a:t>
            </a:r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107504" y="1228372"/>
            <a:ext cx="9036496" cy="5053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eaLnBrk="1" latinLnBrk="0" hangingPunct="1">
              <a:lnSpc>
                <a:spcPct val="90000"/>
              </a:lnSpc>
              <a:defRPr/>
            </a:pPr>
            <a:r>
              <a:rPr lang="en-US" altLang="ko-KR" sz="2000" kern="0" dirty="0" smtClean="0">
                <a:latin typeface="+mn-ea"/>
              </a:rPr>
              <a:t>Spline </a:t>
            </a:r>
            <a:r>
              <a:rPr lang="ko-KR" altLang="en-US" sz="2000" kern="0" dirty="0" smtClean="0">
                <a:latin typeface="+mn-ea"/>
              </a:rPr>
              <a:t>생성</a:t>
            </a:r>
            <a:endParaRPr lang="en-US" altLang="ko-KR" sz="20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en-US" altLang="ko-KR" sz="1600" kern="0" dirty="0" smtClean="0">
                <a:latin typeface="+mn-ea"/>
              </a:rPr>
              <a:t>Reset </a:t>
            </a: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en-US" altLang="ko-KR" sz="1600" kern="0" dirty="0" smtClean="0">
                <a:latin typeface="+mn-ea"/>
              </a:rPr>
              <a:t>Create &gt; Shapes &gt; Splines &gt; Star </a:t>
            </a:r>
            <a:r>
              <a:rPr lang="ko-KR" altLang="en-US" sz="1600" kern="0" dirty="0" smtClean="0">
                <a:latin typeface="+mn-ea"/>
              </a:rPr>
              <a:t>클릭 </a:t>
            </a:r>
            <a:endParaRPr lang="en-US" altLang="ko-KR" sz="16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ko-KR" altLang="en-US" sz="1600" kern="0" dirty="0" smtClean="0">
                <a:latin typeface="+mn-ea"/>
              </a:rPr>
              <a:t>매개변수에 적절한 값을 입력해서 별 생성</a:t>
            </a:r>
            <a:endParaRPr lang="en-US" altLang="ko-KR" sz="1600" kern="0" dirty="0" smtClean="0">
              <a:latin typeface="+mn-ea"/>
            </a:endParaRPr>
          </a:p>
          <a:p>
            <a:pPr eaLnBrk="1" latinLnBrk="0" hangingPunct="1">
              <a:lnSpc>
                <a:spcPct val="90000"/>
              </a:lnSpc>
              <a:defRPr/>
            </a:pPr>
            <a:r>
              <a:rPr lang="en-US" altLang="ko-KR" sz="2000" kern="0" dirty="0" smtClean="0">
                <a:latin typeface="+mn-ea"/>
              </a:rPr>
              <a:t>Extrude </a:t>
            </a:r>
            <a:r>
              <a:rPr lang="ko-KR" altLang="en-US" sz="2000" kern="0" dirty="0" smtClean="0">
                <a:latin typeface="+mn-ea"/>
              </a:rPr>
              <a:t>적용</a:t>
            </a:r>
            <a:endParaRPr lang="en-US" altLang="ko-KR" sz="20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en-US" altLang="ko-KR" sz="1600" kern="0" dirty="0" smtClean="0">
                <a:latin typeface="+mn-ea"/>
              </a:rPr>
              <a:t>Star Spline</a:t>
            </a:r>
            <a:r>
              <a:rPr lang="ko-KR" altLang="en-US" sz="1600" kern="0" dirty="0" smtClean="0">
                <a:latin typeface="+mn-ea"/>
              </a:rPr>
              <a:t>을 선택한 상태에서 </a:t>
            </a:r>
            <a:r>
              <a:rPr lang="en-US" altLang="ko-KR" sz="1600" kern="0" dirty="0" smtClean="0">
                <a:latin typeface="+mn-ea"/>
              </a:rPr>
              <a:t>Modifier &gt; Extrude </a:t>
            </a:r>
            <a:r>
              <a:rPr lang="ko-KR" altLang="en-US" sz="1600" kern="0" dirty="0" smtClean="0">
                <a:latin typeface="+mn-ea"/>
              </a:rPr>
              <a:t>선택</a:t>
            </a:r>
            <a:endParaRPr lang="en-US" altLang="ko-KR" sz="16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ko-KR" altLang="en-US" sz="1600" kern="0" dirty="0">
                <a:latin typeface="+mn-ea"/>
              </a:rPr>
              <a:t>매개변수에 적절한 값을 </a:t>
            </a:r>
            <a:r>
              <a:rPr lang="ko-KR" altLang="en-US" sz="1600" kern="0" dirty="0" smtClean="0">
                <a:latin typeface="+mn-ea"/>
              </a:rPr>
              <a:t>입력</a:t>
            </a:r>
            <a:endParaRPr lang="en-US" altLang="ko-KR" sz="16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en-US" altLang="ko-KR" sz="1600" kern="0" dirty="0" smtClean="0">
                <a:latin typeface="+mn-ea"/>
              </a:rPr>
              <a:t>User View</a:t>
            </a:r>
            <a:r>
              <a:rPr lang="ko-KR" altLang="en-US" sz="1600" kern="0" dirty="0" smtClean="0">
                <a:latin typeface="+mn-ea"/>
              </a:rPr>
              <a:t>에서 </a:t>
            </a:r>
            <a:r>
              <a:rPr lang="en-US" altLang="ko-KR" sz="1600" kern="0" dirty="0" smtClean="0">
                <a:latin typeface="+mn-ea"/>
              </a:rPr>
              <a:t>F4</a:t>
            </a:r>
            <a:r>
              <a:rPr lang="ko-KR" altLang="en-US" sz="1600" kern="0" dirty="0" smtClean="0">
                <a:latin typeface="+mn-ea"/>
              </a:rPr>
              <a:t>를 눌러서</a:t>
            </a:r>
            <a:r>
              <a:rPr lang="en-US" altLang="ko-KR" sz="1600" kern="0" dirty="0" smtClean="0">
                <a:latin typeface="+mn-ea"/>
              </a:rPr>
              <a:t> Edge </a:t>
            </a:r>
            <a:r>
              <a:rPr lang="ko-KR" altLang="en-US" sz="1600" kern="0" dirty="0" smtClean="0">
                <a:latin typeface="+mn-ea"/>
              </a:rPr>
              <a:t>표시</a:t>
            </a:r>
            <a:endParaRPr lang="en-US" altLang="ko-KR" sz="1600" kern="0" dirty="0" smtClean="0">
              <a:latin typeface="+mn-ea"/>
            </a:endParaRPr>
          </a:p>
          <a:p>
            <a:pPr eaLnBrk="1" latinLnBrk="0" hangingPunct="1">
              <a:lnSpc>
                <a:spcPct val="90000"/>
              </a:lnSpc>
              <a:defRPr/>
            </a:pPr>
            <a:endParaRPr lang="en-US" altLang="ko-KR" sz="2000" kern="0" dirty="0" smtClean="0">
              <a:latin typeface="+mn-ea"/>
            </a:endParaRPr>
          </a:p>
          <a:p>
            <a:pPr eaLnBrk="1" latinLnBrk="0" hangingPunct="1">
              <a:lnSpc>
                <a:spcPct val="90000"/>
              </a:lnSpc>
              <a:defRPr/>
            </a:pPr>
            <a:endParaRPr lang="en-US" altLang="ko-KR" sz="2000" kern="0" dirty="0" smtClean="0"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3109" y="533381"/>
            <a:ext cx="1581150" cy="145732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4259" y="552803"/>
            <a:ext cx="1539171" cy="1368152"/>
          </a:xfrm>
          <a:prstGeom prst="rect">
            <a:avLst/>
          </a:prstGeom>
        </p:spPr>
      </p:pic>
      <p:grpSp>
        <p:nvGrpSpPr>
          <p:cNvPr id="11" name="그룹 10"/>
          <p:cNvGrpSpPr/>
          <p:nvPr/>
        </p:nvGrpSpPr>
        <p:grpSpPr>
          <a:xfrm>
            <a:off x="7323500" y="2917029"/>
            <a:ext cx="1676400" cy="2952750"/>
            <a:chOff x="5724128" y="3212976"/>
            <a:chExt cx="1676400" cy="2952750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24128" y="3212976"/>
              <a:ext cx="1676400" cy="2952750"/>
            </a:xfrm>
            <a:prstGeom prst="rect">
              <a:avLst/>
            </a:prstGeom>
          </p:spPr>
        </p:pic>
        <p:sp>
          <p:nvSpPr>
            <p:cNvPr id="7" name="직사각형 6"/>
            <p:cNvSpPr/>
            <p:nvPr/>
          </p:nvSpPr>
          <p:spPr bwMode="auto">
            <a:xfrm>
              <a:off x="5868144" y="3477142"/>
              <a:ext cx="1266115" cy="383906"/>
            </a:xfrm>
            <a:prstGeom prst="rect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굴림" pitchFamily="50" charset="-127"/>
              </a:endParaRPr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500034" y="3669095"/>
            <a:ext cx="4292078" cy="1448620"/>
            <a:chOff x="128886" y="3965040"/>
            <a:chExt cx="4292078" cy="1448620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8886" y="3965040"/>
              <a:ext cx="1909108" cy="1448619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267744" y="3965041"/>
              <a:ext cx="2153220" cy="1448619"/>
            </a:xfrm>
            <a:prstGeom prst="rect">
              <a:avLst/>
            </a:prstGeom>
          </p:spPr>
        </p:pic>
        <p:sp>
          <p:nvSpPr>
            <p:cNvPr id="9" name="오른쪽 화살표 8"/>
            <p:cNvSpPr/>
            <p:nvPr/>
          </p:nvSpPr>
          <p:spPr bwMode="auto">
            <a:xfrm>
              <a:off x="1979712" y="4509120"/>
              <a:ext cx="360040" cy="288032"/>
            </a:xfrm>
            <a:prstGeom prst="rightArrow">
              <a:avLst/>
            </a:prstGeom>
            <a:solidFill>
              <a:srgbClr val="FFC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굴림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55987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ko-KR" altLang="en-US" dirty="0" smtClean="0"/>
              <a:t> 다른</a:t>
            </a:r>
            <a:r>
              <a:rPr lang="en-US" altLang="ko-KR" dirty="0" smtClean="0"/>
              <a:t> Modifier</a:t>
            </a:r>
            <a:r>
              <a:rPr lang="ko-KR" altLang="en-US" dirty="0" smtClean="0"/>
              <a:t> 적용</a:t>
            </a:r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107504" y="1228372"/>
            <a:ext cx="9036496" cy="5053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eaLnBrk="1" latinLnBrk="0" hangingPunct="1">
              <a:lnSpc>
                <a:spcPct val="90000"/>
              </a:lnSpc>
              <a:defRPr/>
            </a:pPr>
            <a:r>
              <a:rPr lang="en-US" altLang="ko-KR" sz="2000" kern="0" dirty="0" smtClean="0">
                <a:latin typeface="+mn-ea"/>
              </a:rPr>
              <a:t>Edit Poly </a:t>
            </a:r>
            <a:r>
              <a:rPr lang="ko-KR" altLang="en-US" sz="2000" kern="0" dirty="0" smtClean="0">
                <a:latin typeface="+mn-ea"/>
              </a:rPr>
              <a:t>적용</a:t>
            </a:r>
            <a:endParaRPr lang="en-US" altLang="ko-KR" sz="20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en-US" altLang="ko-KR" sz="1600" kern="0" dirty="0" smtClean="0">
                <a:latin typeface="+mn-ea"/>
              </a:rPr>
              <a:t>Modifier &gt; Edit Poly </a:t>
            </a:r>
            <a:r>
              <a:rPr lang="ko-KR" altLang="en-US" sz="1600" kern="0" dirty="0" smtClean="0">
                <a:latin typeface="+mn-ea"/>
              </a:rPr>
              <a:t>선택</a:t>
            </a:r>
            <a:r>
              <a:rPr lang="en-US" altLang="ko-KR" sz="1600" kern="0" dirty="0" smtClean="0">
                <a:latin typeface="+mn-ea"/>
              </a:rPr>
              <a:t>. Modifier Stack</a:t>
            </a:r>
            <a:r>
              <a:rPr lang="ko-KR" altLang="en-US" sz="1600" kern="0" dirty="0" smtClean="0">
                <a:latin typeface="+mn-ea"/>
              </a:rPr>
              <a:t>이 변경됨 </a:t>
            </a:r>
            <a:endParaRPr lang="en-US" altLang="ko-KR" sz="16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en-US" altLang="ko-KR" sz="1600" kern="0" dirty="0">
                <a:latin typeface="+mn-ea"/>
              </a:rPr>
              <a:t>Selection</a:t>
            </a:r>
            <a:r>
              <a:rPr lang="ko-KR" altLang="en-US" sz="1600" kern="0" dirty="0">
                <a:latin typeface="+mn-ea"/>
              </a:rPr>
              <a:t>에서  </a:t>
            </a:r>
            <a:r>
              <a:rPr lang="en-US" altLang="ko-KR" sz="1600" kern="0" dirty="0">
                <a:latin typeface="+mn-ea"/>
              </a:rPr>
              <a:t>Vertex       </a:t>
            </a:r>
            <a:r>
              <a:rPr lang="ko-KR" altLang="en-US" sz="1600" kern="0" dirty="0">
                <a:latin typeface="+mn-ea"/>
              </a:rPr>
              <a:t>클릭</a:t>
            </a:r>
            <a:r>
              <a:rPr lang="ko-KR" altLang="en-US" sz="1600" kern="0" dirty="0" smtClean="0">
                <a:latin typeface="+mn-ea"/>
              </a:rPr>
              <a:t> </a:t>
            </a:r>
            <a:endParaRPr lang="en-US" altLang="ko-KR" sz="16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en-US" altLang="ko-KR" sz="1600" kern="0" dirty="0" smtClean="0">
                <a:latin typeface="+mn-ea"/>
              </a:rPr>
              <a:t>Front View</a:t>
            </a:r>
            <a:r>
              <a:rPr lang="ko-KR" altLang="en-US" sz="1600" kern="0" dirty="0" smtClean="0">
                <a:latin typeface="+mn-ea"/>
              </a:rPr>
              <a:t>에서 위쪽 </a:t>
            </a:r>
            <a:r>
              <a:rPr lang="en-US" altLang="ko-KR" sz="1600" kern="0" dirty="0" smtClean="0">
                <a:latin typeface="+mn-ea"/>
              </a:rPr>
              <a:t>vertex</a:t>
            </a:r>
            <a:r>
              <a:rPr lang="ko-KR" altLang="en-US" sz="1600" kern="0" dirty="0" smtClean="0">
                <a:latin typeface="+mn-ea"/>
              </a:rPr>
              <a:t>를 선택</a:t>
            </a:r>
            <a:endParaRPr lang="en-US" altLang="ko-KR" sz="16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en-US" altLang="ko-KR" sz="1600" kern="0" dirty="0" smtClean="0">
                <a:latin typeface="+mn-ea"/>
              </a:rPr>
              <a:t>Select and Uniform Scale       </a:t>
            </a:r>
            <a:r>
              <a:rPr lang="ko-KR" altLang="en-US" sz="1600" kern="0" dirty="0" smtClean="0">
                <a:latin typeface="+mn-ea"/>
              </a:rPr>
              <a:t>선택</a:t>
            </a:r>
            <a:endParaRPr lang="en-US" altLang="ko-KR" sz="16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en-US" altLang="ko-KR" sz="1600" kern="0" dirty="0" smtClean="0">
                <a:latin typeface="+mn-ea"/>
              </a:rPr>
              <a:t>User View</a:t>
            </a:r>
            <a:r>
              <a:rPr lang="ko-KR" altLang="en-US" sz="1600" kern="0" dirty="0" smtClean="0">
                <a:latin typeface="+mn-ea"/>
              </a:rPr>
              <a:t>에서 </a:t>
            </a:r>
            <a:r>
              <a:rPr lang="en-US" altLang="ko-KR" sz="1600" kern="0" dirty="0" smtClean="0">
                <a:latin typeface="+mn-ea"/>
              </a:rPr>
              <a:t>vertex</a:t>
            </a:r>
            <a:r>
              <a:rPr lang="ko-KR" altLang="en-US" sz="1600" kern="0" dirty="0" smtClean="0">
                <a:latin typeface="+mn-ea"/>
              </a:rPr>
              <a:t>들을 중앙으로 이동</a:t>
            </a:r>
            <a:endParaRPr lang="en-US" altLang="ko-KR" sz="16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600" kern="0" dirty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ko-KR" altLang="en-US" sz="1600" kern="0" dirty="0" smtClean="0">
                <a:latin typeface="+mn-ea"/>
              </a:rPr>
              <a:t>약간 두껍다는 느낌이 든다면 </a:t>
            </a:r>
            <a:r>
              <a:rPr lang="en-US" altLang="ko-KR" sz="1600" kern="0" dirty="0" smtClean="0">
                <a:latin typeface="+mn-ea"/>
              </a:rPr>
              <a:t>Extrude</a:t>
            </a:r>
            <a:r>
              <a:rPr lang="ko-KR" altLang="en-US" sz="1600" kern="0" dirty="0" smtClean="0">
                <a:latin typeface="+mn-ea"/>
              </a:rPr>
              <a:t>에서 </a:t>
            </a:r>
            <a:r>
              <a:rPr lang="en-US" altLang="ko-KR" sz="1600" kern="0" dirty="0" smtClean="0">
                <a:latin typeface="+mn-ea"/>
              </a:rPr>
              <a:t>Amount</a:t>
            </a:r>
            <a:r>
              <a:rPr lang="ko-KR" altLang="en-US" sz="1600" kern="0" dirty="0" smtClean="0">
                <a:latin typeface="+mn-ea"/>
              </a:rPr>
              <a:t>를</a:t>
            </a:r>
            <a:r>
              <a:rPr lang="en-US" altLang="ko-KR" sz="1600" kern="0" dirty="0" smtClean="0">
                <a:latin typeface="+mn-ea"/>
              </a:rPr>
              <a:t/>
            </a:r>
            <a:br>
              <a:rPr lang="en-US" altLang="ko-KR" sz="1600" kern="0" dirty="0" smtClean="0">
                <a:latin typeface="+mn-ea"/>
              </a:rPr>
            </a:br>
            <a:r>
              <a:rPr lang="en-US" altLang="ko-KR" sz="1600" kern="0" dirty="0" smtClean="0">
                <a:latin typeface="+mn-ea"/>
              </a:rPr>
              <a:t>40 -&gt; 20</a:t>
            </a:r>
            <a:r>
              <a:rPr lang="ko-KR" altLang="en-US" sz="1600" kern="0" dirty="0" smtClean="0">
                <a:latin typeface="+mn-ea"/>
              </a:rPr>
              <a:t>으로 조정</a:t>
            </a:r>
            <a:endParaRPr lang="en-US" altLang="ko-KR" sz="1600" kern="0" dirty="0" smtClean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600" kern="0" dirty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en-US" altLang="ko-KR" sz="1600" kern="0" dirty="0" smtClean="0">
                <a:latin typeface="+mn-ea"/>
              </a:rPr>
              <a:t>Render</a:t>
            </a: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600" kern="0" dirty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ko-KR" altLang="en-US" sz="1600" kern="0" dirty="0" smtClean="0">
                <a:latin typeface="+mn-ea"/>
              </a:rPr>
              <a:t>다음 작업을 위해 </a:t>
            </a:r>
            <a:r>
              <a:rPr lang="en-US" altLang="ko-KR" sz="1600" kern="0" dirty="0" smtClean="0">
                <a:latin typeface="+mn-ea"/>
              </a:rPr>
              <a:t>Reset </a:t>
            </a: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600" kern="0" dirty="0" smtClean="0">
              <a:latin typeface="+mn-ea"/>
            </a:endParaRPr>
          </a:p>
          <a:p>
            <a:pPr eaLnBrk="1" latinLnBrk="0" hangingPunct="1">
              <a:lnSpc>
                <a:spcPct val="90000"/>
              </a:lnSpc>
              <a:defRPr/>
            </a:pPr>
            <a:endParaRPr lang="en-US" altLang="ko-KR" sz="2000" kern="0" dirty="0" smtClean="0">
              <a:latin typeface="+mn-ea"/>
            </a:endParaRPr>
          </a:p>
          <a:p>
            <a:pPr eaLnBrk="1" latinLnBrk="0" hangingPunct="1">
              <a:lnSpc>
                <a:spcPct val="90000"/>
              </a:lnSpc>
              <a:defRPr/>
            </a:pPr>
            <a:endParaRPr lang="en-US" altLang="ko-KR" sz="2000" kern="0" dirty="0" smtClean="0">
              <a:latin typeface="+mn-ea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0192" y="980728"/>
            <a:ext cx="1333500" cy="1076325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4351" y="1828453"/>
            <a:ext cx="257175" cy="228600"/>
          </a:xfrm>
          <a:prstGeom prst="rect">
            <a:avLst/>
          </a:prstGeom>
        </p:spPr>
      </p:pic>
      <p:grpSp>
        <p:nvGrpSpPr>
          <p:cNvPr id="17" name="그룹 16"/>
          <p:cNvGrpSpPr/>
          <p:nvPr/>
        </p:nvGrpSpPr>
        <p:grpSpPr>
          <a:xfrm>
            <a:off x="6196034" y="2304697"/>
            <a:ext cx="2628800" cy="1119295"/>
            <a:chOff x="4716016" y="3429000"/>
            <a:chExt cx="4032448" cy="2047875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88024" y="3537899"/>
              <a:ext cx="3846388" cy="1938976"/>
            </a:xfrm>
            <a:prstGeom prst="rect">
              <a:avLst/>
            </a:prstGeom>
          </p:spPr>
        </p:pic>
        <p:sp>
          <p:nvSpPr>
            <p:cNvPr id="16" name="직사각형 15"/>
            <p:cNvSpPr/>
            <p:nvPr/>
          </p:nvSpPr>
          <p:spPr bwMode="auto">
            <a:xfrm>
              <a:off x="4716016" y="3429000"/>
              <a:ext cx="4032448" cy="648072"/>
            </a:xfrm>
            <a:prstGeom prst="rect">
              <a:avLst/>
            </a:prstGeom>
            <a:noFill/>
            <a:ln w="19050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굴림" pitchFamily="50" charset="-127"/>
              </a:endParaRPr>
            </a:p>
          </p:txBody>
        </p:sp>
      </p:grpSp>
      <p:pic>
        <p:nvPicPr>
          <p:cNvPr id="18" name="그림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3071" y="3742081"/>
            <a:ext cx="1974726" cy="1429530"/>
          </a:xfrm>
          <a:prstGeom prst="rect">
            <a:avLst/>
          </a:prstGeom>
        </p:spPr>
      </p:pic>
      <p:sp>
        <p:nvSpPr>
          <p:cNvPr id="19" name="아래쪽 화살표 18"/>
          <p:cNvSpPr/>
          <p:nvPr/>
        </p:nvSpPr>
        <p:spPr bwMode="auto">
          <a:xfrm>
            <a:off x="7337421" y="3400685"/>
            <a:ext cx="253380" cy="541902"/>
          </a:xfrm>
          <a:prstGeom prst="downArrow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71526" y="2364217"/>
            <a:ext cx="301286" cy="292917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504" y="5058254"/>
            <a:ext cx="2219804" cy="1598075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55776" y="5058254"/>
            <a:ext cx="2403859" cy="1540935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95607" y="5478292"/>
            <a:ext cx="1593324" cy="1076570"/>
          </a:xfrm>
          <a:prstGeom prst="rect">
            <a:avLst/>
          </a:prstGeom>
        </p:spPr>
      </p:pic>
      <p:sp>
        <p:nvSpPr>
          <p:cNvPr id="24" name="오른쪽 화살표 23"/>
          <p:cNvSpPr/>
          <p:nvPr/>
        </p:nvSpPr>
        <p:spPr bwMode="auto">
          <a:xfrm>
            <a:off x="2187203" y="5729990"/>
            <a:ext cx="551996" cy="350429"/>
          </a:xfrm>
          <a:prstGeom prst="rightArrow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25" name="오른쪽 화살표 24"/>
          <p:cNvSpPr/>
          <p:nvPr/>
        </p:nvSpPr>
        <p:spPr bwMode="auto">
          <a:xfrm>
            <a:off x="4899273" y="5841362"/>
            <a:ext cx="551996" cy="350429"/>
          </a:xfrm>
          <a:prstGeom prst="rightArrow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52159" y="5374413"/>
            <a:ext cx="1791841" cy="1284325"/>
          </a:xfrm>
          <a:prstGeom prst="rect">
            <a:avLst/>
          </a:prstGeom>
        </p:spPr>
      </p:pic>
      <p:sp>
        <p:nvSpPr>
          <p:cNvPr id="27" name="오른쪽 화살표 26"/>
          <p:cNvSpPr/>
          <p:nvPr/>
        </p:nvSpPr>
        <p:spPr bwMode="auto">
          <a:xfrm>
            <a:off x="6844547" y="5852665"/>
            <a:ext cx="551996" cy="350429"/>
          </a:xfrm>
          <a:prstGeom prst="rightArrow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63688" y="3861048"/>
            <a:ext cx="314325" cy="36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516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introduction">
  <a:themeElements>
    <a:clrScheme name="introduction 4">
      <a:dk1>
        <a:srgbClr val="000000"/>
      </a:dk1>
      <a:lt1>
        <a:srgbClr val="FFFFFF"/>
      </a:lt1>
      <a:dk2>
        <a:srgbClr val="000066"/>
      </a:dk2>
      <a:lt2>
        <a:srgbClr val="808080"/>
      </a:lt2>
      <a:accent1>
        <a:srgbClr val="194293"/>
      </a:accent1>
      <a:accent2>
        <a:srgbClr val="9999CC"/>
      </a:accent2>
      <a:accent3>
        <a:srgbClr val="FFFFFF"/>
      </a:accent3>
      <a:accent4>
        <a:srgbClr val="000000"/>
      </a:accent4>
      <a:accent5>
        <a:srgbClr val="ABB0C8"/>
      </a:accent5>
      <a:accent6>
        <a:srgbClr val="8A8AB9"/>
      </a:accent6>
      <a:hlink>
        <a:srgbClr val="CCCCE6"/>
      </a:hlink>
      <a:folHlink>
        <a:srgbClr val="B2B2B2"/>
      </a:folHlink>
    </a:clrScheme>
    <a:fontScheme name="introduction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ko-KR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굴림" pitchFamily="50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ko-KR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굴림" pitchFamily="50" charset="-127"/>
          </a:defRPr>
        </a:defPPr>
      </a:lstStyle>
    </a:lnDef>
  </a:objectDefaults>
  <a:extraClrSchemeLst>
    <a:extraClrScheme>
      <a:clrScheme name="introduction 1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ntroduction 2">
        <a:dk1>
          <a:srgbClr val="000000"/>
        </a:dk1>
        <a:lt1>
          <a:srgbClr val="FFFFFF"/>
        </a:lt1>
        <a:dk2>
          <a:srgbClr val="005250"/>
        </a:dk2>
        <a:lt2>
          <a:srgbClr val="808080"/>
        </a:lt2>
        <a:accent1>
          <a:srgbClr val="008080"/>
        </a:accent1>
        <a:accent2>
          <a:srgbClr val="1CB094"/>
        </a:accent2>
        <a:accent3>
          <a:srgbClr val="FFFFFF"/>
        </a:accent3>
        <a:accent4>
          <a:srgbClr val="000000"/>
        </a:accent4>
        <a:accent5>
          <a:srgbClr val="AAC0C0"/>
        </a:accent5>
        <a:accent6>
          <a:srgbClr val="189F86"/>
        </a:accent6>
        <a:hlink>
          <a:srgbClr val="99D1C2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ntroduction 3">
        <a:dk1>
          <a:srgbClr val="000000"/>
        </a:dk1>
        <a:lt1>
          <a:srgbClr val="F2F3C7"/>
        </a:lt1>
        <a:dk2>
          <a:srgbClr val="333300"/>
        </a:dk2>
        <a:lt2>
          <a:srgbClr val="808080"/>
        </a:lt2>
        <a:accent1>
          <a:srgbClr val="747660"/>
        </a:accent1>
        <a:accent2>
          <a:srgbClr val="A99B69"/>
        </a:accent2>
        <a:accent3>
          <a:srgbClr val="F7F8E0"/>
        </a:accent3>
        <a:accent4>
          <a:srgbClr val="000000"/>
        </a:accent4>
        <a:accent5>
          <a:srgbClr val="BCBDB6"/>
        </a:accent5>
        <a:accent6>
          <a:srgbClr val="998C5E"/>
        </a:accent6>
        <a:hlink>
          <a:srgbClr val="959167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ntroduction 4">
        <a:dk1>
          <a:srgbClr val="000000"/>
        </a:dk1>
        <a:lt1>
          <a:srgbClr val="FFFFFF"/>
        </a:lt1>
        <a:dk2>
          <a:srgbClr val="000066"/>
        </a:dk2>
        <a:lt2>
          <a:srgbClr val="808080"/>
        </a:lt2>
        <a:accent1>
          <a:srgbClr val="194293"/>
        </a:accent1>
        <a:accent2>
          <a:srgbClr val="9999CC"/>
        </a:accent2>
        <a:accent3>
          <a:srgbClr val="FFFFFF"/>
        </a:accent3>
        <a:accent4>
          <a:srgbClr val="000000"/>
        </a:accent4>
        <a:accent5>
          <a:srgbClr val="ABB0C8"/>
        </a:accent5>
        <a:accent6>
          <a:srgbClr val="8A8AB9"/>
        </a:accent6>
        <a:hlink>
          <a:srgbClr val="CCCCE6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ntroduction 5">
        <a:dk1>
          <a:srgbClr val="000000"/>
        </a:dk1>
        <a:lt1>
          <a:srgbClr val="FFFFFF"/>
        </a:lt1>
        <a:dk2>
          <a:srgbClr val="4C0026"/>
        </a:dk2>
        <a:lt2>
          <a:srgbClr val="808080"/>
        </a:lt2>
        <a:accent1>
          <a:srgbClr val="7C1C45"/>
        </a:accent1>
        <a:accent2>
          <a:srgbClr val="C15D75"/>
        </a:accent2>
        <a:accent3>
          <a:srgbClr val="FFFFFF"/>
        </a:accent3>
        <a:accent4>
          <a:srgbClr val="000000"/>
        </a:accent4>
        <a:accent5>
          <a:srgbClr val="BFABB0"/>
        </a:accent5>
        <a:accent6>
          <a:srgbClr val="AF5369"/>
        </a:accent6>
        <a:hlink>
          <a:srgbClr val="C29D8C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2048</TotalTime>
  <Words>3401</Words>
  <Application>Microsoft Office PowerPoint</Application>
  <PresentationFormat>화면 슬라이드 쇼(4:3)</PresentationFormat>
  <Paragraphs>835</Paragraphs>
  <Slides>70</Slides>
  <Notes>64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70</vt:i4>
      </vt:variant>
    </vt:vector>
  </HeadingPairs>
  <TitlesOfParts>
    <vt:vector size="80" baseType="lpstr">
      <vt:lpstr>굴림</vt:lpstr>
      <vt:lpstr>맑은 고딕</vt:lpstr>
      <vt:lpstr>함초롬돋움</vt:lpstr>
      <vt:lpstr>Arial</vt:lpstr>
      <vt:lpstr>Arial</vt:lpstr>
      <vt:lpstr>Arial Black</vt:lpstr>
      <vt:lpstr>Times New Roman</vt:lpstr>
      <vt:lpstr>Verdana</vt:lpstr>
      <vt:lpstr>Wingdings</vt:lpstr>
      <vt:lpstr>introduction</vt:lpstr>
      <vt:lpstr>모델링 (1/2)</vt:lpstr>
      <vt:lpstr>2D 모델링</vt:lpstr>
      <vt:lpstr> Spline으로 3차원 모델 제작</vt:lpstr>
      <vt:lpstr>Extrude Modifier</vt:lpstr>
      <vt:lpstr>Extrude Modifier</vt:lpstr>
      <vt:lpstr>참고 : Sweep Modeling</vt:lpstr>
      <vt:lpstr>참고 : Editable Mesh</vt:lpstr>
      <vt:lpstr> Spline에 두께 적용</vt:lpstr>
      <vt:lpstr> 다른 Modifier 적용</vt:lpstr>
      <vt:lpstr> Spline에 경사 적용 가능한 Bevel</vt:lpstr>
      <vt:lpstr> Spline에 경사 적용 가능한 Bevel</vt:lpstr>
      <vt:lpstr> Spline 양방향 두께 적용 : Shell</vt:lpstr>
      <vt:lpstr> 2D Spline 수정하기</vt:lpstr>
      <vt:lpstr> Edit Spline의 기본 기능</vt:lpstr>
      <vt:lpstr>Create Line 사용</vt:lpstr>
      <vt:lpstr>Cross Section 사용</vt:lpstr>
      <vt:lpstr>Cross Section 사용</vt:lpstr>
      <vt:lpstr>Cross Section 사용</vt:lpstr>
      <vt:lpstr>Reorient 사용</vt:lpstr>
      <vt:lpstr>Editable(Edit) Spline의 Sub-obj별 옵션</vt:lpstr>
      <vt:lpstr>Editable(Edit) Spline의 Sub-obj별 옵션</vt:lpstr>
      <vt:lpstr>Editable(Edit) Spline의 Sub-obj별 옵션</vt:lpstr>
      <vt:lpstr>Editable(Edit) Spline의 Sub-obj별 옵션</vt:lpstr>
      <vt:lpstr>Editable(Edit) Spline의 Sub-obj별 옵션</vt:lpstr>
      <vt:lpstr>Editable(Edit) Spline의 Sub-obj별 옵션</vt:lpstr>
      <vt:lpstr>Editable(Edit) Spline의 Sub-obj별 옵션</vt:lpstr>
      <vt:lpstr>Editable(Edit) Spline의 Sub-obj별 옵션</vt:lpstr>
      <vt:lpstr>Editable(Edit) Spline의 Sub-obj별 옵션</vt:lpstr>
      <vt:lpstr>Editable(Edit) Spline의 Sub-obj별 옵션</vt:lpstr>
      <vt:lpstr>Editable(Edit) Spline의 Sub-obj별 옵션</vt:lpstr>
      <vt:lpstr>Editable(Edit) Spline의 Sub-obj별 옵션</vt:lpstr>
      <vt:lpstr>Editable(Edit) Spline의 Sub-obj별 옵션</vt:lpstr>
      <vt:lpstr>Spline 활용 실습</vt:lpstr>
      <vt:lpstr>흔들 목마 모델링</vt:lpstr>
      <vt:lpstr>흔들 목마 모델링</vt:lpstr>
      <vt:lpstr>흔들 목마 모델링</vt:lpstr>
      <vt:lpstr>흔들 목마 모델링</vt:lpstr>
      <vt:lpstr>흔들 목마 모델링</vt:lpstr>
      <vt:lpstr>흔들 목마 모델링</vt:lpstr>
      <vt:lpstr>흔들 목마 모델링</vt:lpstr>
      <vt:lpstr>흔들 목마 모델링</vt:lpstr>
      <vt:lpstr>흔들 목마 모델링</vt:lpstr>
      <vt:lpstr>흔들 목마 모델링</vt:lpstr>
      <vt:lpstr>흔들 목마 모델링</vt:lpstr>
      <vt:lpstr>흔들 목마 모델링</vt:lpstr>
      <vt:lpstr>흔들 목마 모델링</vt:lpstr>
      <vt:lpstr>흔들 목마 모델링</vt:lpstr>
      <vt:lpstr>흔들 목마 모델링</vt:lpstr>
      <vt:lpstr>흔들 목마 모델링</vt:lpstr>
      <vt:lpstr>흔들 목마 모델링</vt:lpstr>
      <vt:lpstr>흔들 목마 모델링</vt:lpstr>
      <vt:lpstr>흔들 목마 모델링</vt:lpstr>
      <vt:lpstr>흔들 목마 모델링</vt:lpstr>
      <vt:lpstr>흔들 목마 모델링</vt:lpstr>
      <vt:lpstr>흔들 목마 모델링</vt:lpstr>
      <vt:lpstr>흔들 목마 모델링</vt:lpstr>
      <vt:lpstr>흔들 목마 모델링</vt:lpstr>
      <vt:lpstr>흔들 목마 모델링</vt:lpstr>
      <vt:lpstr>흔들 목마 모델링</vt:lpstr>
      <vt:lpstr>3D 모델링</vt:lpstr>
      <vt:lpstr>Editable Poly 변환</vt:lpstr>
      <vt:lpstr>Editable Poly 변환</vt:lpstr>
      <vt:lpstr>Editable Poly 실습</vt:lpstr>
      <vt:lpstr>Editable Poly 실습</vt:lpstr>
      <vt:lpstr>Editable Poly 실습</vt:lpstr>
      <vt:lpstr>Editable Poly 실습</vt:lpstr>
      <vt:lpstr>Editable Poly 실습</vt:lpstr>
      <vt:lpstr>Editable Poly 실습</vt:lpstr>
      <vt:lpstr>Editable Poly 실습</vt:lpstr>
      <vt:lpstr>Editable Poly 실습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Taejung Park</dc:creator>
  <cp:lastModifiedBy>Taejung Park</cp:lastModifiedBy>
  <cp:revision>717</cp:revision>
  <cp:lastPrinted>2013-09-09T08:18:55Z</cp:lastPrinted>
  <dcterms:created xsi:type="dcterms:W3CDTF">2009-09-02T15:22:41Z</dcterms:created>
  <dcterms:modified xsi:type="dcterms:W3CDTF">2013-10-21T15:36:18Z</dcterms:modified>
</cp:coreProperties>
</file>